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70" r:id="rId6"/>
    <p:sldId id="283" r:id="rId7"/>
    <p:sldId id="276" r:id="rId8"/>
    <p:sldId id="279" r:id="rId9"/>
    <p:sldId id="280" r:id="rId10"/>
    <p:sldId id="277" r:id="rId11"/>
    <p:sldId id="262" r:id="rId12"/>
    <p:sldId id="281" r:id="rId13"/>
    <p:sldId id="268" r:id="rId14"/>
    <p:sldId id="269" r:id="rId15"/>
    <p:sldId id="282" r:id="rId16"/>
    <p:sldId id="264" r:id="rId17"/>
    <p:sldId id="273" r:id="rId18"/>
    <p:sldId id="275" r:id="rId19"/>
    <p:sldId id="274" r:id="rId20"/>
    <p:sldId id="265" r:id="rId21"/>
    <p:sldId id="266" r:id="rId22"/>
    <p:sldId id="267" r:id="rId23"/>
  </p:sldIdLst>
  <p:sldSz cx="9144000" cy="6858000" type="screen4x3"/>
  <p:notesSz cx="6858000" cy="9144000"/>
  <p:defaultTextStyle>
    <a:defPPr>
      <a:defRPr lang="en-US"/>
    </a:defPPr>
    <a:lvl1pPr marL="0" lvl="0"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5pPr>
    <a:lvl6pPr marL="2286000" lvl="5"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6pPr>
    <a:lvl7pPr marL="2743200" lvl="6"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7pPr>
    <a:lvl8pPr marL="3200400" lvl="7"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8pPr>
    <a:lvl9pPr marL="3657600" lvl="8"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FF"/>
    <a:srgbClr val="FF0000"/>
    <a:srgbClr val="FF3300"/>
    <a:srgbClr val="FEE8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15620"/>
    <p:restoredTop sz="94660"/>
  </p:normalViewPr>
  <p:slideViewPr>
    <p:cSldViewPr showGuides="1">
      <p:cViewPr varScale="1">
        <p:scale>
          <a:sx n="89" d="100"/>
          <a:sy n="89" d="100"/>
        </p:scale>
        <p:origin x="-1566" y="-96"/>
      </p:cViewPr>
      <p:guideLst>
        <p:guide orient="horz" pos="2160"/>
        <p:guide pos="2880"/>
      </p:guideLst>
    </p:cSldViewPr>
  </p:slideViewPr>
  <p:notesTextViewPr>
    <p:cViewPr>
      <p:scale>
        <a:sx n="100" d="100"/>
        <a:sy n="100" d="100"/>
      </p:scale>
      <p:origin x="0" y="0"/>
    </p:cViewPr>
  </p:notesTextViewPr>
  <p:sorterViewPr showFormatting="0">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2051" name="Picture 7" descr="Droplets-SD-Title-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 name="Title 1"/>
          <p:cNvSpPr>
            <a:spLocks noGrp="1"/>
          </p:cNvSpPr>
          <p:nvPr>
            <p:ph type="ctrTitle"/>
          </p:nvPr>
        </p:nvSpPr>
        <p:spPr>
          <a:xfrm>
            <a:off x="1313259" y="1300786"/>
            <a:ext cx="6517482" cy="2509213"/>
          </a:xfrm>
        </p:spPr>
        <p:txBody>
          <a:bodyPr anchor="b"/>
          <a:lstStyle>
            <a:lvl1pPr algn="ctr">
              <a:defRPr sz="48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313259" y="3886201"/>
            <a:ext cx="6517482" cy="1371599"/>
          </a:xfrm>
        </p:spPr>
        <p:txBody>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9" name="Date Placeholder 3"/>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4"/>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5"/>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11267" name="Picture 8"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 name="Title 1"/>
          <p:cNvSpPr>
            <a:spLocks noGrp="1"/>
          </p:cNvSpPr>
          <p:nvPr>
            <p:ph type="title"/>
          </p:nvPr>
        </p:nvSpPr>
        <p:spPr>
          <a:xfrm>
            <a:off x="685346" y="4289374"/>
            <a:ext cx="7773324" cy="81161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vert="horz" lIns="91440" tIns="45720" rIns="91440" bIns="45720" rtlCol="0" anchor="t">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zh-CN" altLang="en-US" sz="3200" b="0" i="0" u="none" strike="noStrike" kern="1200" cap="all" spc="0" normalizeH="0" baseline="0" noProof="0">
                <a:ln>
                  <a:noFill/>
                </a:ln>
                <a:solidFill>
                  <a:schemeClr val="tx1"/>
                </a:solidFill>
                <a:effectLst/>
                <a:uLnTx/>
                <a:uFillTx/>
                <a:latin typeface="+mn-lt"/>
                <a:ea typeface="+mn-ea"/>
                <a:cs typeface="+mn-cs"/>
              </a:rPr>
              <a:t>单击图标添加图片</a:t>
            </a:r>
            <a:endParaRPr kumimoji="0" lang="en-US" sz="3200" b="0" i="0" u="none" strike="noStrike" kern="1200" cap="all"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hasCustomPrompt="1"/>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9" name="Date Placeholder 4"/>
          <p:cNvSpPr>
            <a:spLocks noGrp="1"/>
          </p:cNvSpPr>
          <p:nvPr>
            <p:ph type="dt" sz="half" idx="1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5"/>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6"/>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12291" name="Picture 8"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 name="Title 1"/>
          <p:cNvSpPr>
            <a:spLocks noGrp="1"/>
          </p:cNvSpPr>
          <p:nvPr>
            <p:ph type="title"/>
          </p:nvPr>
        </p:nvSpPr>
        <p:spPr>
          <a:xfrm>
            <a:off x="685331" y="609600"/>
            <a:ext cx="7773339" cy="3427245"/>
          </a:xfrm>
        </p:spPr>
        <p:txBody>
          <a:bodyPr/>
          <a:lstStyle>
            <a:lvl1pPr algn="ctr">
              <a:defRPr sz="3200"/>
            </a:lvl1pPr>
          </a:lstStyle>
          <a:p>
            <a:r>
              <a:rPr lang="zh-CN" altLang="en-US"/>
              <a:t>单击此处编辑母版标题样式</a:t>
            </a:r>
            <a:endParaRPr lang="en-US" dirty="0"/>
          </a:p>
        </p:txBody>
      </p:sp>
      <p:sp>
        <p:nvSpPr>
          <p:cNvPr id="4" name="Text Placeholder 3"/>
          <p:cNvSpPr>
            <a:spLocks noGrp="1"/>
          </p:cNvSpPr>
          <p:nvPr>
            <p:ph type="body" sz="half" idx="2" hasCustomPrompt="1"/>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9" name="Date Placeholder 4"/>
          <p:cNvSpPr>
            <a:spLocks noGrp="1"/>
          </p:cNvSpPr>
          <p:nvPr>
            <p:ph type="dt" sz="half" idx="1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5"/>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6"/>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13315" name="Picture 12"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9" name="TextBox 10"/>
          <p:cNvSpPr txBox="1"/>
          <p:nvPr/>
        </p:nvSpPr>
        <p:spPr>
          <a:xfrm>
            <a:off x="738188" y="887413"/>
            <a:ext cx="546100" cy="585788"/>
          </a:xfrm>
          <a:prstGeom prst="rect">
            <a:avLst/>
          </a:prstGeom>
        </p:spPr>
        <p:txBody>
          <a:bodyPr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fontAlgn="base">
              <a:spcBef>
                <a:spcPct val="0"/>
              </a:spcBef>
              <a:spcAft>
                <a:spcPct val="0"/>
              </a:spcAft>
              <a:defRPr>
                <a:solidFill>
                  <a:schemeClr val="tx1"/>
                </a:solidFill>
                <a:latin typeface="Tw Cen MT" panose="020B0602020104020603" pitchFamily="34" charset="0"/>
              </a:defRPr>
            </a:lvl6pPr>
            <a:lvl7pPr marL="2971800" indent="-228600" defTabSz="457200" fontAlgn="base">
              <a:spcBef>
                <a:spcPct val="0"/>
              </a:spcBef>
              <a:spcAft>
                <a:spcPct val="0"/>
              </a:spcAft>
              <a:defRPr>
                <a:solidFill>
                  <a:schemeClr val="tx1"/>
                </a:solidFill>
                <a:latin typeface="Tw Cen MT" panose="020B0602020104020603" pitchFamily="34" charset="0"/>
              </a:defRPr>
            </a:lvl7pPr>
            <a:lvl8pPr marL="3429000" indent="-228600" defTabSz="457200" fontAlgn="base">
              <a:spcBef>
                <a:spcPct val="0"/>
              </a:spcBef>
              <a:spcAft>
                <a:spcPct val="0"/>
              </a:spcAft>
              <a:defRPr>
                <a:solidFill>
                  <a:schemeClr val="tx1"/>
                </a:solidFill>
                <a:latin typeface="Tw Cen MT" panose="020B0602020104020603" pitchFamily="34" charset="0"/>
              </a:defRPr>
            </a:lvl8pPr>
            <a:lvl9pPr marL="3886200" indent="-228600" defTabSz="457200" fontAlgn="base">
              <a:spcBef>
                <a:spcPct val="0"/>
              </a:spcBef>
              <a:spcAft>
                <a:spcPct val="0"/>
              </a:spcAft>
              <a:defRPr>
                <a:solidFill>
                  <a:schemeClr val="tx1"/>
                </a:solidFill>
                <a:latin typeface="Tw Cen MT" panose="020B0602020104020603"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defRPr/>
            </a:pPr>
            <a:r>
              <a:rPr kumimoji="0" lang="en-US" altLang="zh-CN" sz="8000" b="0" i="0" u="none" strike="noStrike" kern="1200" cap="none" spc="0" normalizeH="0" baseline="0" noProof="0">
                <a:ln>
                  <a:noFill/>
                </a:ln>
                <a:solidFill>
                  <a:schemeClr val="tx1"/>
                </a:solidFill>
                <a:effectLst/>
                <a:uLnTx/>
                <a:uFillTx/>
                <a:latin typeface="Tw Cen MT" panose="020B0602020104020603" pitchFamily="34" charset="0"/>
                <a:ea typeface="+mn-ea"/>
                <a:cs typeface="+mn-cs"/>
              </a:rPr>
              <a:t>“</a:t>
            </a:r>
            <a:endParaRPr kumimoji="0" lang="en-US" altLang="zh-CN" sz="8000" b="0" i="0" u="none" strike="noStrike" kern="1200" cap="none" spc="0" normalizeH="0" baseline="0" noProof="0">
              <a:ln>
                <a:noFill/>
              </a:ln>
              <a:solidFill>
                <a:schemeClr val="tx1"/>
              </a:solidFill>
              <a:effectLst/>
              <a:uLnTx/>
              <a:uFillTx/>
              <a:latin typeface="Tw Cen MT" panose="020B0602020104020603" pitchFamily="34" charset="0"/>
              <a:ea typeface="+mn-ea"/>
              <a:cs typeface="+mn-cs"/>
            </a:endParaRPr>
          </a:p>
        </p:txBody>
      </p:sp>
      <p:sp>
        <p:nvSpPr>
          <p:cNvPr id="10" name="TextBox 13"/>
          <p:cNvSpPr txBox="1"/>
          <p:nvPr/>
        </p:nvSpPr>
        <p:spPr>
          <a:xfrm>
            <a:off x="7850188" y="3119438"/>
            <a:ext cx="554038" cy="585788"/>
          </a:xfrm>
          <a:prstGeom prst="rect">
            <a:avLst/>
          </a:prstGeom>
        </p:spPr>
        <p:txBody>
          <a:bodyPr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fontAlgn="base">
              <a:spcBef>
                <a:spcPct val="0"/>
              </a:spcBef>
              <a:spcAft>
                <a:spcPct val="0"/>
              </a:spcAft>
              <a:defRPr>
                <a:solidFill>
                  <a:schemeClr val="tx1"/>
                </a:solidFill>
                <a:latin typeface="Tw Cen MT" panose="020B0602020104020603" pitchFamily="34" charset="0"/>
              </a:defRPr>
            </a:lvl6pPr>
            <a:lvl7pPr marL="2971800" indent="-228600" defTabSz="457200" fontAlgn="base">
              <a:spcBef>
                <a:spcPct val="0"/>
              </a:spcBef>
              <a:spcAft>
                <a:spcPct val="0"/>
              </a:spcAft>
              <a:defRPr>
                <a:solidFill>
                  <a:schemeClr val="tx1"/>
                </a:solidFill>
                <a:latin typeface="Tw Cen MT" panose="020B0602020104020603" pitchFamily="34" charset="0"/>
              </a:defRPr>
            </a:lvl7pPr>
            <a:lvl8pPr marL="3429000" indent="-228600" defTabSz="457200" fontAlgn="base">
              <a:spcBef>
                <a:spcPct val="0"/>
              </a:spcBef>
              <a:spcAft>
                <a:spcPct val="0"/>
              </a:spcAft>
              <a:defRPr>
                <a:solidFill>
                  <a:schemeClr val="tx1"/>
                </a:solidFill>
                <a:latin typeface="Tw Cen MT" panose="020B0602020104020603" pitchFamily="34" charset="0"/>
              </a:defRPr>
            </a:lvl8pPr>
            <a:lvl9pPr marL="3886200" indent="-228600" defTabSz="457200" fontAlgn="base">
              <a:spcBef>
                <a:spcPct val="0"/>
              </a:spcBef>
              <a:spcAft>
                <a:spcPct val="0"/>
              </a:spcAft>
              <a:defRPr>
                <a:solidFill>
                  <a:schemeClr val="tx1"/>
                </a:solidFill>
                <a:latin typeface="Tw Cen MT" panose="020B0602020104020603"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defRPr/>
            </a:pPr>
            <a:r>
              <a:rPr kumimoji="0" lang="en-US" altLang="zh-CN" sz="8000" b="0" i="0" u="none" strike="noStrike" kern="1200" cap="none" spc="0" normalizeH="0" baseline="0" noProof="0">
                <a:ln>
                  <a:noFill/>
                </a:ln>
                <a:solidFill>
                  <a:schemeClr val="tx1"/>
                </a:solidFill>
                <a:effectLst/>
                <a:uLnTx/>
                <a:uFillTx/>
                <a:latin typeface="Tw Cen MT" panose="020B0602020104020603" pitchFamily="34" charset="0"/>
                <a:ea typeface="+mn-ea"/>
                <a:cs typeface="+mn-cs"/>
              </a:rPr>
              <a:t>”</a:t>
            </a:r>
            <a:endParaRPr kumimoji="0" lang="en-US" altLang="zh-CN" sz="8000" b="0" i="0" u="none" strike="noStrike" kern="1200" cap="none" spc="0" normalizeH="0" baseline="0" noProof="0">
              <a:ln>
                <a:noFill/>
              </a:ln>
              <a:solidFill>
                <a:schemeClr val="tx1"/>
              </a:solidFill>
              <a:effectLst/>
              <a:uLnTx/>
              <a:uFillTx/>
              <a:latin typeface="Tw Cen MT" panose="020B0602020104020603" pitchFamily="34" charset="0"/>
              <a:ea typeface="+mn-ea"/>
              <a:cs typeface="+mn-cs"/>
            </a:endParaRPr>
          </a:p>
        </p:txBody>
      </p:sp>
      <p:sp>
        <p:nvSpPr>
          <p:cNvPr id="2" name="Title 1"/>
          <p:cNvSpPr>
            <a:spLocks noGrp="1"/>
          </p:cNvSpPr>
          <p:nvPr>
            <p:ph type="title"/>
          </p:nvPr>
        </p:nvSpPr>
        <p:spPr>
          <a:xfrm>
            <a:off x="1084659" y="872588"/>
            <a:ext cx="6977064" cy="2729915"/>
          </a:xfrm>
        </p:spPr>
        <p:txBody>
          <a:bodyPr/>
          <a:lstStyle>
            <a:lvl1pPr>
              <a:defRPr sz="3200"/>
            </a:lvl1pPr>
          </a:lstStyle>
          <a:p>
            <a:r>
              <a:rPr lang="zh-CN" altLang="en-US"/>
              <a:t>单击此处编辑母版标题样式</a:t>
            </a:r>
            <a:endParaRPr lang="en-US" dirty="0"/>
          </a:p>
        </p:txBody>
      </p:sp>
      <p:sp>
        <p:nvSpPr>
          <p:cNvPr id="12" name="Text Placeholder 3"/>
          <p:cNvSpPr>
            <a:spLocks noGrp="1"/>
          </p:cNvSpPr>
          <p:nvPr>
            <p:ph type="body" sz="half" idx="13" hasCustomPrompt="1"/>
          </p:nvPr>
        </p:nvSpPr>
        <p:spPr>
          <a:xfrm>
            <a:off x="1290484" y="3610032"/>
            <a:ext cx="6564224" cy="594788"/>
          </a:xfrm>
        </p:spPr>
        <p:txBody>
          <a:bodyPr anchor="t"/>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4" name="Text Placeholder 3"/>
          <p:cNvSpPr>
            <a:spLocks noGrp="1"/>
          </p:cNvSpPr>
          <p:nvPr>
            <p:ph type="body" sz="half" idx="2" hasCustomPrompt="1"/>
          </p:nvPr>
        </p:nvSpPr>
        <p:spPr>
          <a:xfrm>
            <a:off x="685331" y="4372797"/>
            <a:ext cx="7773339" cy="1421053"/>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11" name="Date Placeholder 4"/>
          <p:cNvSpPr>
            <a:spLocks noGrp="1"/>
          </p:cNvSpPr>
          <p:nvPr>
            <p:ph type="dt" sz="half" idx="1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5"/>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3" name="Slide Number Placeholder 6"/>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14339" name="Picture 8"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zh-CN" altLang="en-US"/>
              <a:t>单击此处编辑母版标题样式</a:t>
            </a:r>
            <a:endParaRPr lang="en-US" dirty="0"/>
          </a:p>
        </p:txBody>
      </p:sp>
      <p:sp>
        <p:nvSpPr>
          <p:cNvPr id="4" name="Text Placeholder 3"/>
          <p:cNvSpPr>
            <a:spLocks noGrp="1"/>
          </p:cNvSpPr>
          <p:nvPr>
            <p:ph type="body" sz="half" idx="2" hasCustomPrompt="1"/>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9" name="Date Placeholder 4"/>
          <p:cNvSpPr>
            <a:spLocks noGrp="1"/>
          </p:cNvSpPr>
          <p:nvPr>
            <p:ph type="dt" sz="half" idx="1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5"/>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6"/>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15363" name="Picture 13"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15" name="Title 1"/>
          <p:cNvSpPr>
            <a:spLocks noGrp="1"/>
          </p:cNvSpPr>
          <p:nvPr>
            <p:ph type="title"/>
          </p:nvPr>
        </p:nvSpPr>
        <p:spPr>
          <a:xfrm>
            <a:off x="685331" y="609600"/>
            <a:ext cx="7773339" cy="1605094"/>
          </a:xfrm>
        </p:spPr>
        <p:txBody>
          <a:bodyPr/>
          <a:lstStyle/>
          <a:p>
            <a:r>
              <a:rPr lang="zh-CN" altLang="en-US"/>
              <a:t>单击此处编辑母版标题样式</a:t>
            </a:r>
            <a:endParaRPr lang="en-US" dirty="0"/>
          </a:p>
        </p:txBody>
      </p:sp>
      <p:sp>
        <p:nvSpPr>
          <p:cNvPr id="7" name="Text Placeholder 2"/>
          <p:cNvSpPr>
            <a:spLocks noGrp="1"/>
          </p:cNvSpPr>
          <p:nvPr>
            <p:ph type="body" idx="1" hasCustomPrompt="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8" name="Text Placeholder 3"/>
          <p:cNvSpPr>
            <a:spLocks noGrp="1"/>
          </p:cNvSpPr>
          <p:nvPr>
            <p:ph type="body" sz="half" idx="15" hasCustomPrompt="1"/>
          </p:nvPr>
        </p:nvSpPr>
        <p:spPr>
          <a:xfrm>
            <a:off x="685331" y="2943356"/>
            <a:ext cx="2474232"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endParaRPr lang="zh-CN" altLang="en-US"/>
          </a:p>
        </p:txBody>
      </p:sp>
      <p:sp>
        <p:nvSpPr>
          <p:cNvPr id="9" name="Text Placeholder 4"/>
          <p:cNvSpPr>
            <a:spLocks noGrp="1"/>
          </p:cNvSpPr>
          <p:nvPr>
            <p:ph type="body" sz="quarter" idx="3" hasCustomPrompt="1"/>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10" name="Text Placeholder 3"/>
          <p:cNvSpPr>
            <a:spLocks noGrp="1"/>
          </p:cNvSpPr>
          <p:nvPr>
            <p:ph type="body" sz="half" idx="16" hasCustomPrompt="1"/>
          </p:nvPr>
        </p:nvSpPr>
        <p:spPr>
          <a:xfrm>
            <a:off x="3331012" y="2943356"/>
            <a:ext cx="2477513"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endParaRPr lang="zh-CN" altLang="en-US"/>
          </a:p>
        </p:txBody>
      </p:sp>
      <p:sp>
        <p:nvSpPr>
          <p:cNvPr id="11" name="Text Placeholder 4"/>
          <p:cNvSpPr>
            <a:spLocks noGrp="1"/>
          </p:cNvSpPr>
          <p:nvPr>
            <p:ph type="body" sz="quarter" idx="13" hasCustomPrompt="1"/>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12" name="Text Placeholder 3"/>
          <p:cNvSpPr>
            <a:spLocks noGrp="1"/>
          </p:cNvSpPr>
          <p:nvPr>
            <p:ph type="body" sz="half" idx="17" hasCustomPrompt="1"/>
          </p:nvPr>
        </p:nvSpPr>
        <p:spPr>
          <a:xfrm>
            <a:off x="5979974" y="2943356"/>
            <a:ext cx="2478696"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endParaRPr lang="zh-CN" altLang="en-US"/>
          </a:p>
        </p:txBody>
      </p:sp>
      <p:sp>
        <p:nvSpPr>
          <p:cNvPr id="2" name="Date Placeholder 2"/>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3"/>
          <p:cNvSpPr>
            <a:spLocks noGrp="1"/>
          </p:cNvSpPr>
          <p:nvPr>
            <p:ph type="ftr" sz="quarter" idx="2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4"/>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16387" name="Picture 16"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30" name="Title 1"/>
          <p:cNvSpPr>
            <a:spLocks noGrp="1"/>
          </p:cNvSpPr>
          <p:nvPr>
            <p:ph type="title"/>
          </p:nvPr>
        </p:nvSpPr>
        <p:spPr>
          <a:xfrm>
            <a:off x="685331" y="610772"/>
            <a:ext cx="7773339" cy="1603922"/>
          </a:xfrm>
        </p:spPr>
        <p:txBody>
          <a:bodyPr/>
          <a:lstStyle/>
          <a:p>
            <a:r>
              <a:rPr lang="zh-CN" altLang="en-US"/>
              <a:t>单击此处编辑母版标题样式</a:t>
            </a:r>
            <a:endParaRPr lang="en-US" dirty="0"/>
          </a:p>
        </p:txBody>
      </p:sp>
      <p:sp>
        <p:nvSpPr>
          <p:cNvPr id="19" name="Text Placeholder 2"/>
          <p:cNvSpPr>
            <a:spLocks noGrp="1"/>
          </p:cNvSpPr>
          <p:nvPr>
            <p:ph type="body" idx="1" hasCustomPrompt="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vert="horz" lIns="91440" tIns="45720" rIns="91440" bIns="45720"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marR="0" lvl="0" indent="0" algn="ctr"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zh-CN" altLang="en-US" sz="1600" b="0" i="0" u="none" strike="noStrike" kern="1200" cap="all" spc="0" normalizeH="0" baseline="0" noProof="0">
                <a:ln>
                  <a:noFill/>
                </a:ln>
                <a:solidFill>
                  <a:schemeClr val="tx1"/>
                </a:solidFill>
                <a:effectLst/>
                <a:uLnTx/>
                <a:uFillTx/>
                <a:latin typeface="+mn-lt"/>
                <a:ea typeface="+mn-ea"/>
                <a:cs typeface="+mn-cs"/>
              </a:rPr>
              <a:t>单击图标添加图片</a:t>
            </a:r>
            <a:endParaRPr kumimoji="0" lang="en-US" sz="1600" b="0" i="0" u="none" strike="noStrike" kern="1200" cap="all" spc="0" normalizeH="0" baseline="0" noProof="0" dirty="0">
              <a:ln>
                <a:noFill/>
              </a:ln>
              <a:solidFill>
                <a:schemeClr val="tx1"/>
              </a:solidFill>
              <a:effectLst/>
              <a:uLnTx/>
              <a:uFillTx/>
              <a:latin typeface="+mn-lt"/>
              <a:ea typeface="+mn-ea"/>
              <a:cs typeface="+mn-cs"/>
            </a:endParaRPr>
          </a:p>
        </p:txBody>
      </p:sp>
      <p:sp>
        <p:nvSpPr>
          <p:cNvPr id="21" name="Text Placeholder 3"/>
          <p:cNvSpPr>
            <a:spLocks noGrp="1"/>
          </p:cNvSpPr>
          <p:nvPr>
            <p:ph type="body" sz="half" idx="18" hasCustomPrompt="1"/>
          </p:nvPr>
        </p:nvSpPr>
        <p:spPr>
          <a:xfrm>
            <a:off x="685331" y="4781082"/>
            <a:ext cx="2472307" cy="1010118"/>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endParaRPr lang="zh-CN" altLang="en-US"/>
          </a:p>
        </p:txBody>
      </p:sp>
      <p:sp>
        <p:nvSpPr>
          <p:cNvPr id="22" name="Text Placeholder 4"/>
          <p:cNvSpPr>
            <a:spLocks noGrp="1"/>
          </p:cNvSpPr>
          <p:nvPr>
            <p:ph type="body" sz="quarter" idx="3" hasCustomPrompt="1"/>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vert="horz" lIns="91440" tIns="45720" rIns="91440" bIns="45720"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marR="0" lvl="0" indent="0" algn="ctr"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zh-CN" altLang="en-US" sz="1600" b="0" i="0" u="none" strike="noStrike" kern="1200" cap="all" spc="0" normalizeH="0" baseline="0" noProof="0">
                <a:ln>
                  <a:noFill/>
                </a:ln>
                <a:solidFill>
                  <a:schemeClr val="tx1"/>
                </a:solidFill>
                <a:effectLst/>
                <a:uLnTx/>
                <a:uFillTx/>
                <a:latin typeface="+mn-lt"/>
                <a:ea typeface="+mn-ea"/>
                <a:cs typeface="+mn-cs"/>
              </a:rPr>
              <a:t>单击图标添加图片</a:t>
            </a:r>
            <a:endParaRPr kumimoji="0" lang="en-US" sz="1600" b="0" i="0" u="none" strike="noStrike" kern="1200" cap="all" spc="0" normalizeH="0" baseline="0" noProof="0" dirty="0">
              <a:ln>
                <a:noFill/>
              </a:ln>
              <a:solidFill>
                <a:schemeClr val="tx1"/>
              </a:solidFill>
              <a:effectLst/>
              <a:uLnTx/>
              <a:uFillTx/>
              <a:latin typeface="+mn-lt"/>
              <a:ea typeface="+mn-ea"/>
              <a:cs typeface="+mn-cs"/>
            </a:endParaRPr>
          </a:p>
        </p:txBody>
      </p:sp>
      <p:sp>
        <p:nvSpPr>
          <p:cNvPr id="24" name="Text Placeholder 3"/>
          <p:cNvSpPr>
            <a:spLocks noGrp="1"/>
          </p:cNvSpPr>
          <p:nvPr>
            <p:ph type="body" sz="half" idx="19" hasCustomPrompt="1"/>
          </p:nvPr>
        </p:nvSpPr>
        <p:spPr>
          <a:xfrm>
            <a:off x="3331011" y="4781081"/>
            <a:ext cx="2477514" cy="1010119"/>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endParaRPr lang="zh-CN" altLang="en-US"/>
          </a:p>
        </p:txBody>
      </p:sp>
      <p:sp>
        <p:nvSpPr>
          <p:cNvPr id="25" name="Text Placeholder 4"/>
          <p:cNvSpPr>
            <a:spLocks noGrp="1"/>
          </p:cNvSpPr>
          <p:nvPr>
            <p:ph type="body" sz="quarter" idx="13" hasCustomPrompt="1"/>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vert="horz" lIns="91440" tIns="45720" rIns="91440" bIns="45720"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marR="0" lvl="0" indent="0" algn="ctr"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zh-CN" altLang="en-US" sz="1600" b="0" i="0" u="none" strike="noStrike" kern="1200" cap="all" spc="0" normalizeH="0" baseline="0" noProof="0">
                <a:ln>
                  <a:noFill/>
                </a:ln>
                <a:solidFill>
                  <a:schemeClr val="tx1"/>
                </a:solidFill>
                <a:effectLst/>
                <a:uLnTx/>
                <a:uFillTx/>
                <a:latin typeface="+mn-lt"/>
                <a:ea typeface="+mn-ea"/>
                <a:cs typeface="+mn-cs"/>
              </a:rPr>
              <a:t>单击图标添加图片</a:t>
            </a:r>
            <a:endParaRPr kumimoji="0" lang="en-US" sz="1600" b="0" i="0" u="none" strike="noStrike" kern="1200" cap="all" spc="0" normalizeH="0" baseline="0" noProof="0" dirty="0">
              <a:ln>
                <a:noFill/>
              </a:ln>
              <a:solidFill>
                <a:schemeClr val="tx1"/>
              </a:solidFill>
              <a:effectLst/>
              <a:uLnTx/>
              <a:uFillTx/>
              <a:latin typeface="+mn-lt"/>
              <a:ea typeface="+mn-ea"/>
              <a:cs typeface="+mn-cs"/>
            </a:endParaRPr>
          </a:p>
        </p:txBody>
      </p:sp>
      <p:sp>
        <p:nvSpPr>
          <p:cNvPr id="27" name="Text Placeholder 3"/>
          <p:cNvSpPr>
            <a:spLocks noGrp="1"/>
          </p:cNvSpPr>
          <p:nvPr>
            <p:ph type="body" sz="half" idx="20" hasCustomPrompt="1"/>
          </p:nvPr>
        </p:nvSpPr>
        <p:spPr>
          <a:xfrm>
            <a:off x="5979880" y="4781079"/>
            <a:ext cx="2478790" cy="1010121"/>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endParaRPr lang="zh-CN" altLang="en-US"/>
          </a:p>
        </p:txBody>
      </p:sp>
      <p:sp>
        <p:nvSpPr>
          <p:cNvPr id="9" name="Date Placeholder 2"/>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3"/>
          <p:cNvSpPr>
            <a:spLocks noGrp="1"/>
          </p:cNvSpPr>
          <p:nvPr>
            <p:ph type="ftr" sz="quarter" idx="2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4"/>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17411" name="Picture 8"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11" name="Vertical Text Placeholder 2"/>
          <p:cNvSpPr>
            <a:spLocks noGrp="1"/>
          </p:cNvSpPr>
          <p:nvPr>
            <p:ph type="body" orient="vert" sz="quarter" idx="13" hasCustomPrompt="1"/>
          </p:nvPr>
        </p:nvSpPr>
        <p:spPr>
          <a:xfrm>
            <a:off x="685331" y="2367094"/>
            <a:ext cx="7773339" cy="3424107"/>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9" name="Date Placeholder 3"/>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4"/>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3" name="Slide Number Placeholder 5"/>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18435" name="Picture 9"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zh-CN" altLang="en-US"/>
              <a:t>单击此处编辑母版标题样式</a:t>
            </a:r>
            <a:endParaRPr lang="en-US" dirty="0"/>
          </a:p>
        </p:txBody>
      </p:sp>
      <p:sp>
        <p:nvSpPr>
          <p:cNvPr id="8" name="Vertical Text Placeholder 2"/>
          <p:cNvSpPr>
            <a:spLocks noGrp="1"/>
          </p:cNvSpPr>
          <p:nvPr>
            <p:ph type="body" orient="vert" sz="quarter" idx="13" hasCustomPrompt="1"/>
          </p:nvPr>
        </p:nvSpPr>
        <p:spPr>
          <a:xfrm>
            <a:off x="685331" y="609602"/>
            <a:ext cx="5744043" cy="5181599"/>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9" name="Date Placeholder 3"/>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4"/>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5"/>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3075" name="Picture 6"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12" name="Content Placeholder 2"/>
          <p:cNvSpPr>
            <a:spLocks noGrp="1"/>
          </p:cNvSpPr>
          <p:nvPr>
            <p:ph sz="quarter" idx="13" hasCustomPrompt="1"/>
          </p:nvPr>
        </p:nvSpPr>
        <p:spPr>
          <a:xfrm>
            <a:off x="685330" y="2367093"/>
            <a:ext cx="7772870" cy="342410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9" name="Date Placeholder 3"/>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4"/>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5"/>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4099" name="Picture 7"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 name="Title 1"/>
          <p:cNvSpPr>
            <a:spLocks noGrp="1"/>
          </p:cNvSpPr>
          <p:nvPr>
            <p:ph type="title"/>
          </p:nvPr>
        </p:nvSpPr>
        <p:spPr>
          <a:xfrm>
            <a:off x="685331" y="828564"/>
            <a:ext cx="7763814" cy="2736819"/>
          </a:xfrm>
        </p:spPr>
        <p:txBody>
          <a:bodyPr anchor="b"/>
          <a:lstStyle>
            <a:lvl1pPr>
              <a:defRPr sz="4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85331" y="3657458"/>
            <a:ext cx="7763814" cy="1368183"/>
          </a:xfrm>
        </p:spPr>
        <p:txBody>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9" name="Date Placeholder 3"/>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4"/>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5"/>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5123" name="Picture 8"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14" name="Title 1"/>
          <p:cNvSpPr>
            <a:spLocks noGrp="1"/>
          </p:cNvSpPr>
          <p:nvPr>
            <p:ph type="title"/>
          </p:nvPr>
        </p:nvSpPr>
        <p:spPr>
          <a:xfrm>
            <a:off x="685332" y="618518"/>
            <a:ext cx="7773338" cy="1596177"/>
          </a:xfrm>
        </p:spPr>
        <p:txBody>
          <a:bodyPr/>
          <a:lstStyle/>
          <a:p>
            <a:r>
              <a:rPr lang="zh-CN" altLang="en-US"/>
              <a:t>单击此处编辑母版标题样式</a:t>
            </a:r>
            <a:endParaRPr lang="en-US" dirty="0"/>
          </a:p>
        </p:txBody>
      </p:sp>
      <p:sp>
        <p:nvSpPr>
          <p:cNvPr id="12" name="Content Placeholder 2"/>
          <p:cNvSpPr>
            <a:spLocks noGrp="1"/>
          </p:cNvSpPr>
          <p:nvPr>
            <p:ph sz="quarter" idx="13" hasCustomPrompt="1"/>
          </p:nvPr>
        </p:nvSpPr>
        <p:spPr>
          <a:xfrm>
            <a:off x="685330" y="2367093"/>
            <a:ext cx="3829520" cy="342410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13" name="Content Placeholder 3"/>
          <p:cNvSpPr>
            <a:spLocks noGrp="1"/>
          </p:cNvSpPr>
          <p:nvPr>
            <p:ph sz="quarter" idx="14" hasCustomPrompt="1"/>
          </p:nvPr>
        </p:nvSpPr>
        <p:spPr>
          <a:xfrm>
            <a:off x="4629150" y="2367093"/>
            <a:ext cx="3829050" cy="342410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9" name="Date Placeholder 4"/>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5"/>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6"/>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6147" name="Picture 10"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14" name="Title 1"/>
          <p:cNvSpPr>
            <a:spLocks noGrp="1"/>
          </p:cNvSpPr>
          <p:nvPr>
            <p:ph type="title"/>
          </p:nvPr>
        </p:nvSpPr>
        <p:spPr>
          <a:xfrm>
            <a:off x="685332" y="618518"/>
            <a:ext cx="7773338" cy="1596177"/>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12" name="Content Placeholder 3"/>
          <p:cNvSpPr>
            <a:spLocks noGrp="1"/>
          </p:cNvSpPr>
          <p:nvPr>
            <p:ph sz="quarter" idx="13" hasCustomPrompt="1"/>
          </p:nvPr>
        </p:nvSpPr>
        <p:spPr>
          <a:xfrm>
            <a:off x="685331" y="3051013"/>
            <a:ext cx="3829520" cy="27401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13" name="Content Placeholder 5"/>
          <p:cNvSpPr>
            <a:spLocks noGrp="1"/>
          </p:cNvSpPr>
          <p:nvPr>
            <p:ph sz="quarter" idx="14" hasCustomPrompt="1"/>
          </p:nvPr>
        </p:nvSpPr>
        <p:spPr>
          <a:xfrm>
            <a:off x="4629150" y="3051013"/>
            <a:ext cx="3829051" cy="27401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9" name="Date Placeholder 6"/>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7"/>
          <p:cNvSpPr>
            <a:spLocks noGrp="1"/>
          </p:cNvSpPr>
          <p:nvPr>
            <p:ph type="ftr" sz="quarter" idx="2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8"/>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7171" name="Picture 6"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9" name="Date Placeholder 2"/>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3"/>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4"/>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8195" name="Picture 5"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9" name="Date Placeholder 1"/>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2"/>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3"/>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9219" name="Picture 8"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zh-CN" altLang="en-US"/>
              <a:t>单击此处编辑母版标题样式</a:t>
            </a:r>
            <a:endParaRPr lang="en-US" dirty="0"/>
          </a:p>
        </p:txBody>
      </p:sp>
      <p:sp>
        <p:nvSpPr>
          <p:cNvPr id="10" name="Content Placeholder 2"/>
          <p:cNvSpPr>
            <a:spLocks noGrp="1"/>
          </p:cNvSpPr>
          <p:nvPr>
            <p:ph sz="quarter" idx="13" hasCustomPrompt="1"/>
          </p:nvPr>
        </p:nvSpPr>
        <p:spPr>
          <a:xfrm>
            <a:off x="3808547" y="609601"/>
            <a:ext cx="4650122" cy="5181599"/>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9" name="Date Placeholder 4"/>
          <p:cNvSpPr>
            <a:spLocks noGrp="1"/>
          </p:cNvSpPr>
          <p:nvPr>
            <p:ph type="dt" sz="half" idx="1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5"/>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6"/>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gradFill rotWithShape="1">
          <a:gsLst>
            <a:gs pos="0">
              <a:srgbClr val="CBECF5"/>
            </a:gs>
            <a:gs pos="100000">
              <a:srgbClr val="73ABDC"/>
            </a:gs>
          </a:gsLst>
          <a:lin ang="5400000"/>
          <a:tileRect/>
        </a:gradFill>
        <a:effectLst/>
      </p:bgPr>
    </p:bg>
    <p:spTree>
      <p:nvGrpSpPr>
        <p:cNvPr id="1" name=""/>
        <p:cNvGrpSpPr/>
        <p:nvPr/>
      </p:nvGrpSpPr>
      <p:grpSpPr>
        <a:xfrm>
          <a:off x="0" y="0"/>
          <a:ext cx="0" cy="0"/>
          <a:chOff x="0" y="0"/>
          <a:chExt cx="0" cy="0"/>
        </a:xfrm>
      </p:grpSpPr>
      <p:pic>
        <p:nvPicPr>
          <p:cNvPr id="10243" name="Picture 8" descr="Droplets-SD-Content-R1d.pn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vert="horz" lIns="91440" tIns="45720" rIns="91440" bIns="45720" rtlCol="0" anchor="t">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zh-CN" altLang="en-US" sz="3200" b="0" i="0" u="none" strike="noStrike" kern="1200" cap="all" spc="0" normalizeH="0" baseline="0" noProof="0">
                <a:ln>
                  <a:noFill/>
                </a:ln>
                <a:solidFill>
                  <a:schemeClr val="tx1"/>
                </a:solidFill>
                <a:effectLst/>
                <a:uLnTx/>
                <a:uFillTx/>
                <a:latin typeface="+mn-lt"/>
                <a:ea typeface="+mn-ea"/>
                <a:cs typeface="+mn-cs"/>
              </a:rPr>
              <a:t>单击图标添加图片</a:t>
            </a:r>
            <a:endParaRPr kumimoji="0" lang="en-US" sz="3200" b="0" i="0" u="none" strike="noStrike" kern="1200" cap="all"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hasCustomPrompt="1"/>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9" name="Date Placeholder 4"/>
          <p:cNvSpPr>
            <a:spLocks noGrp="1"/>
          </p:cNvSpPr>
          <p:nvPr>
            <p:ph type="dt" sz="half" idx="12"/>
          </p:nvPr>
        </p:nvSpPr>
        <p:spPr>
          <a:xfrm>
            <a:off x="5759450" y="5883275"/>
            <a:ext cx="20574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5"/>
          <p:cNvSpPr>
            <a:spLocks noGrp="1"/>
          </p:cNvSpPr>
          <p:nvPr>
            <p:ph type="ftr" sz="quarter" idx="3"/>
          </p:nvPr>
        </p:nvSpPr>
        <p:spPr>
          <a:xfrm>
            <a:off x="685800" y="5883275"/>
            <a:ext cx="5003800" cy="365125"/>
          </a:xfrm>
          <a:prstGeom prst="rect">
            <a:avLst/>
          </a:prstGeom>
        </p:spPr>
        <p:txBody>
          <a:bodyPr vert="horz" wrap="square" lIns="91440" tIns="45720" rIns="91440" bIns="45720" numCol="1" rtlCol="0" anchor="ctr" anchorCtr="0" compatLnSpc="1"/>
          <a:lstStyle>
            <a:lvl1pPr fontAlgn="base">
              <a:spcBef>
                <a:spcPct val="0"/>
              </a:spcBef>
              <a:spcAft>
                <a:spcPct val="0"/>
              </a:spcAft>
              <a:defRPr/>
            </a:lvl1pP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6"/>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ea typeface="宋体" panose="02010600030101010101" pitchFamily="2" charset="-122"/>
              </a:rPr>
            </a:fld>
            <a:endParaRPr lang="en-US" altLang="zh-CN" dirty="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3.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BECF5"/>
            </a:gs>
            <a:gs pos="100000">
              <a:srgbClr val="73ABDC"/>
            </a:gs>
          </a:gsLst>
          <a:lin ang="5400000"/>
          <a:tileRect/>
        </a:gradFill>
        <a:effectLst/>
      </p:bgPr>
    </p:bg>
    <p:spTree>
      <p:nvGrpSpPr>
        <p:cNvPr id="1" name=""/>
        <p:cNvGrpSpPr/>
        <p:nvPr/>
      </p:nvGrpSpPr>
      <p:grpSpPr/>
      <p:pic>
        <p:nvPicPr>
          <p:cNvPr id="1026" name="Picture 2" descr="\\DROBO-FS\QuickDrops\JB\PPTX NG\Droplets\LightingOverlay.png"/>
          <p:cNvPicPr>
            <a:picLocks noChangeAspect="1"/>
          </p:cNvPicPr>
          <p:nvPr/>
        </p:nvPicPr>
        <p:blipFill>
          <a:blip r:embed="rId18"/>
          <a:stretch>
            <a:fillRect/>
          </a:stretch>
        </p:blipFill>
        <p:spPr>
          <a:xfrm>
            <a:off x="0" y="0"/>
            <a:ext cx="9144000" cy="6858000"/>
          </a:xfrm>
          <a:prstGeom prst="rect">
            <a:avLst/>
          </a:prstGeom>
          <a:noFill/>
          <a:ln w="9525">
            <a:noFill/>
          </a:ln>
        </p:spPr>
      </p:pic>
      <p:sp>
        <p:nvSpPr>
          <p:cNvPr id="2" name="Title Placeholder 1"/>
          <p:cNvSpPr>
            <a:spLocks noGrp="1"/>
          </p:cNvSpPr>
          <p:nvPr>
            <p:ph type="title"/>
          </p:nvPr>
        </p:nvSpPr>
        <p:spPr>
          <a:xfrm>
            <a:off x="685800" y="619125"/>
            <a:ext cx="7772400" cy="1595438"/>
          </a:xfrm>
          <a:prstGeom prst="rect">
            <a:avLst/>
          </a:prstGeom>
        </p:spPr>
        <p:txBody>
          <a:bodyPr vert="horz" lIns="91440" tIns="45720" rIns="91440" bIns="45720" rtlCol="0" anchor="ctr"/>
          <a:p>
            <a:pPr lvl="0"/>
            <a:r>
              <a:rPr lang="zh-CN" altLang="en-US" dirty="0"/>
              <a:t>单击此处编辑母版标题样式</a:t>
            </a:r>
            <a:endParaRPr lang="en-US" altLang="zh-CN" dirty="0"/>
          </a:p>
        </p:txBody>
      </p:sp>
      <p:sp>
        <p:nvSpPr>
          <p:cNvPr id="3" name="Text Placeholder 2"/>
          <p:cNvSpPr>
            <a:spLocks noGrp="1"/>
          </p:cNvSpPr>
          <p:nvPr>
            <p:ph type="body" idx="1"/>
          </p:nvPr>
        </p:nvSpPr>
        <p:spPr>
          <a:xfrm>
            <a:off x="685800" y="2366963"/>
            <a:ext cx="7772400" cy="3424238"/>
          </a:xfrm>
          <a:prstGeom prst="rect">
            <a:avLst/>
          </a:prstGeom>
        </p:spPr>
        <p:txBody>
          <a:bodyPr vert="horz" lIns="91440" tIns="45720" rIns="91440" bIns="45720" rtlCol="0"/>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4" name="Date Placeholder 3"/>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solidFill>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4"/>
          </p:nvPr>
        </p:nvSpPr>
        <p:spPr>
          <a:xfrm>
            <a:off x="7885113" y="5883275"/>
            <a:ext cx="573088" cy="365125"/>
          </a:xfrm>
          <a:prstGeom prst="rect">
            <a:avLst/>
          </a:prstGeom>
        </p:spPr>
        <p:txBody>
          <a:bodyPr vert="horz" wrap="square" lIns="91440" tIns="45720" rIns="91440" bIns="45720" numCol="1" anchor="ctr" anchorCtr="0" compatLnSpc="1"/>
          <a:lstStyle>
            <a:lvl1pPr algn="r">
              <a:defRPr sz="1000">
                <a:ea typeface="宋体" panose="02010600030101010101" pitchFamily="2" charset="-122"/>
              </a:defRPr>
            </a:lvl1pPr>
          </a:lstStyle>
          <a:p>
            <a:pPr lvl="0" eaLnBrk="1" hangingPunct="1"/>
            <a:fld id="{9A0DB2DC-4C9A-4742-B13C-FB6460FD3503}" type="slidenum">
              <a:rPr lang="en-US" altLang="zh-CN" dirty="0">
                <a:latin typeface="Tw Cen MT" panose="020B0602020104020603" pitchFamily="34" charset="0"/>
              </a:rPr>
            </a:fld>
            <a:endParaRPr lang="en-US" altLang="zh-CN" dirty="0">
              <a:latin typeface="Tw Cen MT" panose="020B0602020104020603"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lvl1pPr algn="ctr" rtl="0" eaLnBrk="0" fontAlgn="base" hangingPunct="0">
        <a:lnSpc>
          <a:spcPct val="90000"/>
        </a:lnSpc>
        <a:spcBef>
          <a:spcPct val="0"/>
        </a:spcBef>
        <a:spcAft>
          <a:spcPct val="0"/>
        </a:spcAft>
        <a:defRPr sz="3600" kern="1200" cap="all">
          <a:solidFill>
            <a:schemeClr val="tx1"/>
          </a:solidFill>
          <a:latin typeface="+mj-lt"/>
          <a:ea typeface="+mj-ea"/>
          <a:cs typeface="+mj-cs"/>
        </a:defRPr>
      </a:lvl1pPr>
      <a:lvl2pPr algn="ctr" rtl="0" eaLnBrk="0" fontAlgn="base" hangingPunct="0">
        <a:lnSpc>
          <a:spcPct val="90000"/>
        </a:lnSpc>
        <a:spcBef>
          <a:spcPct val="0"/>
        </a:spcBef>
        <a:spcAft>
          <a:spcPct val="0"/>
        </a:spcAft>
        <a:defRPr sz="3600">
          <a:solidFill>
            <a:schemeClr val="tx1"/>
          </a:solidFill>
          <a:latin typeface="Tw Cen MT" panose="020B0602020104020603" pitchFamily="34" charset="0"/>
        </a:defRPr>
      </a:lvl2pPr>
      <a:lvl3pPr algn="ctr" rtl="0" eaLnBrk="0" fontAlgn="base" hangingPunct="0">
        <a:lnSpc>
          <a:spcPct val="90000"/>
        </a:lnSpc>
        <a:spcBef>
          <a:spcPct val="0"/>
        </a:spcBef>
        <a:spcAft>
          <a:spcPct val="0"/>
        </a:spcAft>
        <a:defRPr sz="3600">
          <a:solidFill>
            <a:schemeClr val="tx1"/>
          </a:solidFill>
          <a:latin typeface="Tw Cen MT" panose="020B0602020104020603" pitchFamily="34" charset="0"/>
        </a:defRPr>
      </a:lvl3pPr>
      <a:lvl4pPr algn="ctr" rtl="0" eaLnBrk="0" fontAlgn="base" hangingPunct="0">
        <a:lnSpc>
          <a:spcPct val="90000"/>
        </a:lnSpc>
        <a:spcBef>
          <a:spcPct val="0"/>
        </a:spcBef>
        <a:spcAft>
          <a:spcPct val="0"/>
        </a:spcAft>
        <a:defRPr sz="3600">
          <a:solidFill>
            <a:schemeClr val="tx1"/>
          </a:solidFill>
          <a:latin typeface="Tw Cen MT" panose="020B0602020104020603" pitchFamily="34" charset="0"/>
        </a:defRPr>
      </a:lvl4pPr>
      <a:lvl5pPr algn="ctr" rtl="0" eaLnBrk="0" fontAlgn="base" hangingPunct="0">
        <a:lnSpc>
          <a:spcPct val="90000"/>
        </a:lnSpc>
        <a:spcBef>
          <a:spcPct val="0"/>
        </a:spcBef>
        <a:spcAft>
          <a:spcPct val="0"/>
        </a:spcAft>
        <a:defRPr sz="3600">
          <a:solidFill>
            <a:schemeClr val="tx1"/>
          </a:solidFill>
          <a:latin typeface="Tw Cen MT" panose="020B0602020104020603" pitchFamily="34" charset="0"/>
        </a:defRPr>
      </a:lvl5pPr>
      <a:lvl6pPr marL="457200" algn="ctr" rtl="0" fontAlgn="base">
        <a:lnSpc>
          <a:spcPct val="90000"/>
        </a:lnSpc>
        <a:spcBef>
          <a:spcPct val="0"/>
        </a:spcBef>
        <a:spcAft>
          <a:spcPct val="0"/>
        </a:spcAft>
        <a:defRPr sz="3600">
          <a:solidFill>
            <a:schemeClr val="tx1"/>
          </a:solidFill>
          <a:latin typeface="Tw Cen MT" panose="020B0602020104020603" pitchFamily="34" charset="0"/>
        </a:defRPr>
      </a:lvl6pPr>
      <a:lvl7pPr marL="914400" algn="ctr" rtl="0" fontAlgn="base">
        <a:lnSpc>
          <a:spcPct val="90000"/>
        </a:lnSpc>
        <a:spcBef>
          <a:spcPct val="0"/>
        </a:spcBef>
        <a:spcAft>
          <a:spcPct val="0"/>
        </a:spcAft>
        <a:defRPr sz="3600">
          <a:solidFill>
            <a:schemeClr val="tx1"/>
          </a:solidFill>
          <a:latin typeface="Tw Cen MT" panose="020B0602020104020603" pitchFamily="34" charset="0"/>
        </a:defRPr>
      </a:lvl7pPr>
      <a:lvl8pPr marL="1371600" algn="ctr" rtl="0" fontAlgn="base">
        <a:lnSpc>
          <a:spcPct val="90000"/>
        </a:lnSpc>
        <a:spcBef>
          <a:spcPct val="0"/>
        </a:spcBef>
        <a:spcAft>
          <a:spcPct val="0"/>
        </a:spcAft>
        <a:defRPr sz="3600">
          <a:solidFill>
            <a:schemeClr val="tx1"/>
          </a:solidFill>
          <a:latin typeface="Tw Cen MT" panose="020B0602020104020603" pitchFamily="34" charset="0"/>
        </a:defRPr>
      </a:lvl8pPr>
      <a:lvl9pPr marL="1828800" algn="ctr" rtl="0" fontAlgn="base">
        <a:lnSpc>
          <a:spcPct val="90000"/>
        </a:lnSpc>
        <a:spcBef>
          <a:spcPct val="0"/>
        </a:spcBef>
        <a:spcAft>
          <a:spcPct val="0"/>
        </a:spcAft>
        <a:defRPr sz="3600">
          <a:solidFill>
            <a:schemeClr val="tx1"/>
          </a:solidFill>
          <a:latin typeface="Tw Cen MT" panose="020B0602020104020603" pitchFamily="34" charset="0"/>
        </a:defRPr>
      </a:lvl9pPr>
    </p:titleStyle>
    <p:bodyStyle>
      <a:lvl1pPr marL="228600" indent="-228600" algn="l" rtl="0" eaLnBrk="0" fontAlgn="base" hangingPunct="0">
        <a:lnSpc>
          <a:spcPct val="120000"/>
        </a:lnSpc>
        <a:spcBef>
          <a:spcPts val="1000"/>
        </a:spcBef>
        <a:spcAft>
          <a:spcPct val="0"/>
        </a:spcAft>
        <a:buClr>
          <a:schemeClr val="tx1"/>
        </a:buClr>
        <a:buFont typeface="Arial" panose="020B0604020202020204" pitchFamily="34" charset="0"/>
        <a:buChar char="•"/>
        <a:defRPr sz="2000" kern="1200" cap="all">
          <a:solidFill>
            <a:schemeClr val="tx1"/>
          </a:solidFill>
          <a:latin typeface="+mn-lt"/>
          <a:ea typeface="+mn-ea"/>
          <a:cs typeface="+mn-cs"/>
        </a:defRPr>
      </a:lvl1pPr>
      <a:lvl2pPr marL="685800" indent="-228600" algn="l" rtl="0" eaLnBrk="0" fontAlgn="base" hangingPunct="0">
        <a:lnSpc>
          <a:spcPct val="120000"/>
        </a:lnSpc>
        <a:spcBef>
          <a:spcPts val="500"/>
        </a:spcBef>
        <a:spcAft>
          <a:spcPct val="0"/>
        </a:spcAft>
        <a:buClr>
          <a:schemeClr val="tx1"/>
        </a:buClr>
        <a:buFont typeface="Arial" panose="020B0604020202020204" pitchFamily="34" charset="0"/>
        <a:buChar char="•"/>
        <a:defRPr sz="2800" kern="1200" cap="all">
          <a:solidFill>
            <a:schemeClr val="tx1"/>
          </a:solidFill>
          <a:latin typeface="+mn-lt"/>
          <a:ea typeface="+mn-ea"/>
          <a:cs typeface="+mn-cs"/>
        </a:defRPr>
      </a:lvl2pPr>
      <a:lvl3pPr marL="1143000" indent="-228600" algn="l" rtl="0" eaLnBrk="0" fontAlgn="base" hangingPunct="0">
        <a:lnSpc>
          <a:spcPct val="120000"/>
        </a:lnSpc>
        <a:spcBef>
          <a:spcPts val="500"/>
        </a:spcBef>
        <a:spcAft>
          <a:spcPct val="0"/>
        </a:spcAft>
        <a:buClr>
          <a:schemeClr val="tx1"/>
        </a:buClr>
        <a:buFont typeface="Arial" panose="020B0604020202020204" pitchFamily="34" charset="0"/>
        <a:buChar char="•"/>
        <a:defRPr sz="1600" kern="1200" cap="all">
          <a:solidFill>
            <a:schemeClr val="tx1"/>
          </a:solidFill>
          <a:latin typeface="+mn-lt"/>
          <a:ea typeface="+mn-ea"/>
          <a:cs typeface="+mn-cs"/>
        </a:defRPr>
      </a:lvl3pPr>
      <a:lvl4pPr marL="1600200" indent="-228600" algn="l" rtl="0" eaLnBrk="0" fontAlgn="base" hangingPunct="0">
        <a:lnSpc>
          <a:spcPct val="120000"/>
        </a:lnSpc>
        <a:spcBef>
          <a:spcPts val="500"/>
        </a:spcBef>
        <a:spcAft>
          <a:spcPct val="0"/>
        </a:spcAft>
        <a:buClr>
          <a:schemeClr val="tx1"/>
        </a:buClr>
        <a:buFont typeface="Arial" panose="020B0604020202020204" pitchFamily="34" charset="0"/>
        <a:buChar char="•"/>
        <a:defRPr sz="1400" kern="1200" cap="all">
          <a:solidFill>
            <a:schemeClr val="tx1"/>
          </a:solidFill>
          <a:latin typeface="+mn-lt"/>
          <a:ea typeface="+mn-ea"/>
          <a:cs typeface="+mn-cs"/>
        </a:defRPr>
      </a:lvl4pPr>
      <a:lvl5pPr marL="2057400" indent="-228600" algn="l" rtl="0" eaLnBrk="0" fontAlgn="base" hangingPunct="0">
        <a:lnSpc>
          <a:spcPct val="120000"/>
        </a:lnSpc>
        <a:spcBef>
          <a:spcPts val="500"/>
        </a:spcBef>
        <a:spcAft>
          <a:spcPct val="0"/>
        </a:spcAft>
        <a:buClr>
          <a:schemeClr val="tx1"/>
        </a:buClr>
        <a:buFont typeface="Arial" panose="020B0604020202020204" pitchFamily="34" charset="0"/>
        <a:buChar char="•"/>
        <a:defRPr sz="1400" kern="1200" cap="all">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file:///H:\&#20840;&#33521;&#29677;&#26448;&#26009;\&#24037;&#21830;&#31649;&#29702;&#20840;&#33521;&#29677;&#19987;&#19994;&#20171;&#32461;&#21450;&#30003;&#35831;&#31243;&#24207;.doc"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ma.szu.edu.cn/" TargetMode="External"/><Relationship Id="rId1" Type="http://schemas.openxmlformats.org/officeDocument/2006/relationships/hyperlink" Target="http://ma.szu.edu.cn:8011/index/%E6%9C%AC%E7%A7%91%E6%95%99%E5%AD%A6/" TargetMode="Externa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www.szu.edu.cn/" TargetMode="External"/><Relationship Id="rId1" Type="http://schemas.openxmlformats.org/officeDocument/2006/relationships/hyperlink" Target="http://ma.szu.edu.cn/cm_index/"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file:///H:\&#26032;&#29983;&#25945;&#32946;\2013&#32423;&#24037;&#21830;&#31649;&#29702;&#19987;&#19994;&#20840;&#33521;&#29677;&#22521;&#20859;&#35745;&#21010;PDF.PDF" TargetMode="External"/><Relationship Id="rId1" Type="http://schemas.openxmlformats.org/officeDocument/2006/relationships/hyperlink" Target="file:///H:\&#26032;&#29983;&#25945;&#32946;\2013&#32423;&#24037;&#21830;&#31649;&#29702;&#19987;&#19994;&#26222;&#36890;&#29677;&#22521;&#20859;&#35745;&#21010;PDF.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hyperlink" Target="file:///H:\&#26032;&#29983;&#25945;&#32946;\2013&#32423;&#24037;&#21830;&#31649;&#29702;&#19987;&#19994;&#26222;&#36890;&#29677;&#22521;&#20859;&#35745;&#21010;PDF.PDF"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hyperlink" Target="file:///H:\&#26032;&#29983;&#25945;&#32946;\2013&#32423;&#24037;&#21830;&#31649;&#29702;&#19987;&#19994;&#26222;&#36890;&#29677;&#22521;&#20859;&#35745;&#21010;PDF.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file:///H:\&#26032;&#29983;&#25945;&#32946;\&#28145;&#22323;&#22823;&#23398;3013-2014&#65288;1&#65289;&#23398;&#29983;&#36873;&#35838;&#25351;&#21335;.do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9458" name="Rectangle 70"/>
          <p:cNvPicPr>
            <a:picLocks noGrp="1"/>
          </p:cNvPicPr>
          <p:nvPr>
            <p:ph sz="quarter" idx="13" hasCustomPrompt="1"/>
          </p:nvPr>
        </p:nvPicPr>
        <p:blipFill>
          <a:blip r:embed="rId1"/>
          <a:srcRect/>
          <a:stretch>
            <a:fillRect/>
          </a:stretch>
        </p:blipFill>
        <p:spPr>
          <a:xfrm rot="1522765">
            <a:off x="1979613" y="3937000"/>
            <a:ext cx="4621212" cy="2609850"/>
          </a:xfrm>
          <a:noFill/>
          <a:ln>
            <a:noFill/>
          </a:ln>
        </p:spPr>
      </p:pic>
      <p:sp>
        <p:nvSpPr>
          <p:cNvPr id="3081" name="WordArt 9"/>
          <p:cNvSpPr>
            <a:spLocks noChangeArrowheads="1" noChangeShapeType="1" noTextEdit="1"/>
          </p:cNvSpPr>
          <p:nvPr/>
        </p:nvSpPr>
        <p:spPr bwMode="auto">
          <a:xfrm>
            <a:off x="468313" y="1916113"/>
            <a:ext cx="8064500" cy="1800225"/>
          </a:xfrm>
          <a:prstGeom prst="rect">
            <a:avLst/>
          </a:prstGeom>
        </p:spPr>
        <p:txBody>
          <a:bodyPr wrap="none" numCol="1" fromWordArt="1">
            <a:prstTxWarp prst="textDoubleWave1">
              <a:avLst>
                <a:gd name="adj1" fmla="val 6500"/>
                <a:gd name="adj2" fmla="val 0"/>
              </a:avLst>
            </a:prstTxWarp>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4400" b="0" i="0" u="none" strike="noStrike" kern="10" cap="none" spc="-440" normalizeH="0" baseline="0" noProof="0" dirty="0">
                <a:ln w="12700">
                  <a:solidFill>
                    <a:srgbClr val="FF0000"/>
                  </a:solidFill>
                  <a:round/>
                </a:ln>
                <a:solidFill>
                  <a:srgbClr val="FF0000"/>
                </a:solidFill>
                <a:effectLst/>
                <a:uLnTx/>
                <a:uFillTx/>
                <a:latin typeface="华文新魏" panose="02010800040101010101" pitchFamily="2" charset="-122"/>
                <a:ea typeface="华文新魏" panose="02010800040101010101" pitchFamily="2" charset="-122"/>
                <a:cs typeface="+mn-cs"/>
              </a:rPr>
              <a:t>管理学院</a:t>
            </a:r>
            <a:r>
              <a:rPr kumimoji="0" lang="en-US" altLang="zh-CN" sz="4400" b="0" i="0" u="none" strike="noStrike" kern="10" cap="none" spc="-440" normalizeH="0" baseline="0" noProof="0" dirty="0">
                <a:ln w="12700">
                  <a:solidFill>
                    <a:srgbClr val="FF0000"/>
                  </a:solidFill>
                  <a:round/>
                </a:ln>
                <a:solidFill>
                  <a:srgbClr val="FF0000"/>
                </a:solidFill>
                <a:effectLst/>
                <a:uLnTx/>
                <a:uFillTx/>
                <a:latin typeface="华文新魏" panose="02010800040101010101" pitchFamily="2" charset="-122"/>
                <a:ea typeface="华文新魏" panose="02010800040101010101" pitchFamily="2" charset="-122"/>
                <a:cs typeface="+mn-cs"/>
              </a:rPr>
              <a:t>17</a:t>
            </a:r>
            <a:r>
              <a:rPr kumimoji="0" lang="zh-CN" altLang="en-US" sz="4400" b="0" i="0" u="none" strike="noStrike" kern="10" cap="none" spc="-440" normalizeH="0" baseline="0" noProof="0" dirty="0">
                <a:ln w="12700">
                  <a:solidFill>
                    <a:srgbClr val="FF0000"/>
                  </a:solidFill>
                  <a:round/>
                </a:ln>
                <a:solidFill>
                  <a:srgbClr val="FF0000"/>
                </a:solidFill>
                <a:effectLst/>
                <a:uLnTx/>
                <a:uFillTx/>
                <a:latin typeface="华文新魏" panose="02010800040101010101" pitchFamily="2" charset="-122"/>
                <a:ea typeface="华文新魏" panose="02010800040101010101" pitchFamily="2" charset="-122"/>
                <a:cs typeface="+mn-cs"/>
              </a:rPr>
              <a:t>级新生入学教育</a:t>
            </a:r>
            <a:endParaRPr kumimoji="0" lang="zh-CN" altLang="en-US" sz="4400" b="0" i="0" u="none" strike="noStrike" kern="10" cap="none" spc="-440" normalizeH="0" baseline="0" noProof="0" dirty="0">
              <a:ln w="12700">
                <a:solidFill>
                  <a:srgbClr val="FF0000"/>
                </a:solidFill>
                <a:round/>
              </a:ln>
              <a:solidFill>
                <a:srgbClr val="FF0000"/>
              </a:solidFill>
              <a:effectLst/>
              <a:uLnTx/>
              <a:uFillTx/>
              <a:latin typeface="华文新魏" panose="02010800040101010101" pitchFamily="2" charset="-122"/>
              <a:ea typeface="华文新魏" panose="02010800040101010101" pitchFamily="2" charset="-122"/>
              <a:cs typeface="+mn-cs"/>
            </a:endParaRPr>
          </a:p>
        </p:txBody>
      </p:sp>
      <p:pic>
        <p:nvPicPr>
          <p:cNvPr id="19460" name="Picture 10" descr="logo"/>
          <p:cNvPicPr>
            <a:picLocks noChangeAspect="1"/>
          </p:cNvPicPr>
          <p:nvPr/>
        </p:nvPicPr>
        <p:blipFill>
          <a:blip r:embed="rId2"/>
          <a:stretch>
            <a:fillRect/>
          </a:stretch>
        </p:blipFill>
        <p:spPr>
          <a:xfrm>
            <a:off x="7164388" y="115888"/>
            <a:ext cx="1979612" cy="850900"/>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2" name="Rectangle 2"/>
          <p:cNvSpPr>
            <a:spLocks noGrp="1" noChangeArrowheads="1"/>
          </p:cNvSpPr>
          <p:nvPr>
            <p:ph type="title"/>
          </p:nvPr>
        </p:nvSpPr>
        <p:spPr>
          <a:xfrm>
            <a:off x="468313" y="260350"/>
            <a:ext cx="8002588" cy="679450"/>
          </a:xfr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4000" b="0" i="0" u="none" strike="noStrike" kern="1200" cap="all" spc="0" normalizeH="0" baseline="0" noProof="0" dirty="0" smtClean="0">
                <a:ln>
                  <a:noFill/>
                </a:ln>
                <a:solidFill>
                  <a:schemeClr val="tx1"/>
                </a:solidFill>
                <a:effectLst/>
                <a:uLnTx/>
                <a:uFillTx/>
                <a:latin typeface="+mj-lt"/>
                <a:ea typeface="+mj-ea"/>
                <a:cs typeface="+mj-cs"/>
              </a:rPr>
              <a:t>补考、缓</a:t>
            </a:r>
            <a:r>
              <a:rPr kumimoji="0" lang="zh-CN" altLang="en-US" sz="4000" b="0" i="0" u="none" strike="noStrike" kern="1200" cap="all" spc="0" normalizeH="0" baseline="0" noProof="0" dirty="0">
                <a:ln>
                  <a:noFill/>
                </a:ln>
                <a:solidFill>
                  <a:schemeClr val="tx1"/>
                </a:solidFill>
                <a:effectLst/>
                <a:uLnTx/>
                <a:uFillTx/>
                <a:latin typeface="+mj-lt"/>
                <a:ea typeface="+mj-ea"/>
                <a:cs typeface="+mj-cs"/>
              </a:rPr>
              <a:t>考</a:t>
            </a:r>
            <a:endParaRPr kumimoji="0" lang="zh-CN" altLang="en-US" sz="4000" b="0" i="0" u="none" strike="noStrike" kern="1200" cap="all" spc="0" normalizeH="0" baseline="0" noProof="0" dirty="0">
              <a:ln>
                <a:noFill/>
              </a:ln>
              <a:solidFill>
                <a:schemeClr val="tx1"/>
              </a:solidFill>
              <a:effectLst/>
              <a:uLnTx/>
              <a:uFillTx/>
              <a:latin typeface="+mj-lt"/>
              <a:ea typeface="+mj-ea"/>
              <a:cs typeface="+mj-cs"/>
            </a:endParaRPr>
          </a:p>
        </p:txBody>
      </p:sp>
      <p:sp>
        <p:nvSpPr>
          <p:cNvPr id="76803" name="Rectangle 3"/>
          <p:cNvSpPr>
            <a:spLocks noGrp="1" noChangeArrowheads="1"/>
          </p:cNvSpPr>
          <p:nvPr>
            <p:ph sz="quarter" idx="13" hasCustomPrompt="1"/>
          </p:nvPr>
        </p:nvSpPr>
        <p:spPr>
          <a:xfrm>
            <a:off x="395288" y="1000125"/>
            <a:ext cx="8362950" cy="5049838"/>
          </a:xfrm>
        </p:spPr>
        <p:txBody>
          <a:bodyPr vert="horz" lIns="91440" tIns="45720" rIns="91440" bIns="45720" rtlCol="0">
            <a:normAutofit/>
          </a:bodyPr>
          <a:lstStyle/>
          <a:p>
            <a:pPr marL="609600" marR="0" lvl="0" indent="-609600" algn="l" defTabSz="914400" rtl="0" eaLnBrk="1" fontAlgn="auto" latinLnBrk="0" hangingPunct="1">
              <a:lnSpc>
                <a:spcPct val="120000"/>
              </a:lnSpc>
              <a:spcBef>
                <a:spcPts val="1000"/>
              </a:spcBef>
              <a:spcAft>
                <a:spcPts val="0"/>
              </a:spcAft>
              <a:buClr>
                <a:schemeClr val="tx1"/>
              </a:buClr>
              <a:buSzTx/>
              <a:buFontTx/>
              <a:buNone/>
              <a:defRPr/>
            </a:pPr>
            <a:r>
              <a:rPr kumimoji="0" lang="zh-CN" altLang="en-US" sz="2600" b="0" i="0" u="none" strike="noStrike" kern="1200" cap="all" spc="0" normalizeH="0" baseline="0" noProof="0" dirty="0" smtClean="0">
                <a:ln>
                  <a:noFill/>
                </a:ln>
                <a:solidFill>
                  <a:schemeClr val="tx1"/>
                </a:solidFill>
                <a:effectLst/>
                <a:uLnTx/>
                <a:uFillTx/>
                <a:latin typeface="宋体" panose="02010600030101010101" pitchFamily="2" charset="-122"/>
                <a:ea typeface="+mn-ea"/>
                <a:cs typeface="+mn-cs"/>
              </a:rPr>
              <a:t>补考：必修课程不及格，下学期开学初给予一次补考机会，补考不收费用，成绩一律为</a:t>
            </a:r>
            <a:r>
              <a:rPr kumimoji="0" lang="en-US" altLang="zh-CN" sz="2600" b="0" i="0" u="none" strike="noStrike" kern="1200" cap="all" spc="0" normalizeH="0" baseline="0" noProof="0" dirty="0" smtClean="0">
                <a:ln>
                  <a:noFill/>
                </a:ln>
                <a:solidFill>
                  <a:schemeClr val="tx1"/>
                </a:solidFill>
                <a:effectLst/>
                <a:uLnTx/>
                <a:uFillTx/>
                <a:latin typeface="宋体" panose="02010600030101010101" pitchFamily="2" charset="-122"/>
                <a:ea typeface="+mn-ea"/>
                <a:cs typeface="+mn-cs"/>
              </a:rPr>
              <a:t>D</a:t>
            </a:r>
            <a:r>
              <a:rPr kumimoji="0" lang="zh-CN" altLang="en-US" sz="2600" b="0" i="0" u="none" strike="noStrike" kern="1200" cap="all" spc="0" normalizeH="0" baseline="0" noProof="0" dirty="0" smtClean="0">
                <a:ln>
                  <a:noFill/>
                </a:ln>
                <a:solidFill>
                  <a:schemeClr val="tx1"/>
                </a:solidFill>
                <a:effectLst/>
                <a:uLnTx/>
                <a:uFillTx/>
                <a:latin typeface="宋体" panose="02010600030101010101" pitchFamily="2" charset="-122"/>
                <a:ea typeface="+mn-ea"/>
                <a:cs typeface="+mn-cs"/>
              </a:rPr>
              <a:t>。</a:t>
            </a:r>
            <a:endParaRPr kumimoji="0" lang="en-US" altLang="zh-CN" sz="2600" b="0" i="0" u="none" strike="noStrike" kern="1200" cap="all" spc="0" normalizeH="0" baseline="0" noProof="0" dirty="0" smtClean="0">
              <a:ln>
                <a:noFill/>
              </a:ln>
              <a:solidFill>
                <a:schemeClr val="tx1"/>
              </a:solidFill>
              <a:effectLst/>
              <a:uLnTx/>
              <a:uFillTx/>
              <a:latin typeface="宋体" panose="02010600030101010101" pitchFamily="2" charset="-122"/>
              <a:ea typeface="+mn-ea"/>
              <a:cs typeface="+mn-cs"/>
            </a:endParaRPr>
          </a:p>
          <a:p>
            <a:pPr marL="609600" marR="0" lvl="0" indent="-609600" algn="l" defTabSz="914400" rtl="0" eaLnBrk="1" fontAlgn="auto" latinLnBrk="0" hangingPunct="1">
              <a:lnSpc>
                <a:spcPct val="120000"/>
              </a:lnSpc>
              <a:spcBef>
                <a:spcPts val="1000"/>
              </a:spcBef>
              <a:spcAft>
                <a:spcPts val="0"/>
              </a:spcAft>
              <a:buClr>
                <a:schemeClr val="tx1"/>
              </a:buClr>
              <a:buSzTx/>
              <a:buFontTx/>
              <a:buNone/>
              <a:defRPr/>
            </a:pPr>
            <a:r>
              <a:rPr kumimoji="0" lang="zh-CN" altLang="en-US" sz="2600" b="0" i="0" u="none" strike="noStrike" kern="1200" cap="all" spc="0" normalizeH="0" baseline="0" noProof="0" dirty="0" smtClean="0">
                <a:ln>
                  <a:noFill/>
                </a:ln>
                <a:solidFill>
                  <a:schemeClr val="tx1"/>
                </a:solidFill>
                <a:effectLst/>
                <a:uLnTx/>
                <a:uFillTx/>
                <a:latin typeface="宋体" panose="02010600030101010101" pitchFamily="2" charset="-122"/>
                <a:ea typeface="+mn-ea"/>
                <a:cs typeface="+mn-cs"/>
              </a:rPr>
              <a:t>没有补考资格的课程：</a:t>
            </a:r>
            <a:r>
              <a:rPr kumimoji="0" lang="zh-CN" altLang="en-US" sz="2600" b="0" i="0" u="none" strike="noStrike" kern="1200" cap="all" spc="0" normalizeH="0" baseline="0" noProof="0" dirty="0" smtClean="0">
                <a:ln>
                  <a:noFill/>
                </a:ln>
                <a:solidFill>
                  <a:srgbClr val="FF0000"/>
                </a:solidFill>
                <a:effectLst/>
                <a:uLnTx/>
                <a:uFillTx/>
                <a:latin typeface="宋体" panose="02010600030101010101" pitchFamily="2" charset="-122"/>
                <a:ea typeface="+mn-ea"/>
                <a:cs typeface="+mn-cs"/>
              </a:rPr>
              <a:t>选修课程、期末缺考的课程、学生考试作弊的课程、被老师取消考试资格的课程、没有期末考试的必修课程。</a:t>
            </a:r>
            <a:endParaRPr kumimoji="0" lang="en-US" altLang="zh-CN" sz="2600" b="0" i="0" u="none" strike="noStrike" kern="1200" cap="all" spc="0" normalizeH="0" baseline="0" noProof="0" dirty="0" smtClean="0">
              <a:ln>
                <a:noFill/>
              </a:ln>
              <a:solidFill>
                <a:srgbClr val="FF0000"/>
              </a:solidFill>
              <a:effectLst/>
              <a:uLnTx/>
              <a:uFillTx/>
              <a:latin typeface="宋体" panose="02010600030101010101" pitchFamily="2" charset="-122"/>
              <a:ea typeface="+mn-ea"/>
              <a:cs typeface="+mn-cs"/>
            </a:endParaRPr>
          </a:p>
          <a:p>
            <a:pPr marL="609600" marR="0" lvl="0" indent="-609600" algn="l" defTabSz="914400" rtl="0" eaLnBrk="1" fontAlgn="auto" latinLnBrk="0" hangingPunct="1">
              <a:lnSpc>
                <a:spcPct val="120000"/>
              </a:lnSpc>
              <a:spcBef>
                <a:spcPts val="1000"/>
              </a:spcBef>
              <a:spcAft>
                <a:spcPts val="0"/>
              </a:spcAft>
              <a:buClr>
                <a:schemeClr val="tx1"/>
              </a:buClr>
              <a:buSzTx/>
              <a:buFontTx/>
              <a:buNone/>
              <a:defRPr/>
            </a:pPr>
            <a:r>
              <a:rPr kumimoji="0" lang="zh-CN" altLang="en-US" sz="2600" b="0" i="0" u="none" strike="noStrike" kern="1200" cap="all" spc="0" normalizeH="0" baseline="0" noProof="0" dirty="0" smtClean="0">
                <a:ln>
                  <a:noFill/>
                </a:ln>
                <a:solidFill>
                  <a:schemeClr val="tx1"/>
                </a:solidFill>
                <a:effectLst/>
                <a:uLnTx/>
                <a:uFillTx/>
                <a:latin typeface="宋体" panose="02010600030101010101" pitchFamily="2" charset="-122"/>
                <a:ea typeface="+mn-ea"/>
                <a:cs typeface="+mn-cs"/>
              </a:rPr>
              <a:t>取消考试资格：若学生未办理免听，考勤缺席课时的三分之一或者缺交作业累计达三分之一，任课教师可以取消该学生该课程的考试资格，成绩记为</a:t>
            </a:r>
            <a:r>
              <a:rPr kumimoji="0" lang="en-US" altLang="zh-CN" sz="2600" b="0" i="0" u="none" strike="noStrike" kern="1200" cap="all" spc="0" normalizeH="0" baseline="0" noProof="0" dirty="0" smtClean="0">
                <a:ln>
                  <a:noFill/>
                </a:ln>
                <a:solidFill>
                  <a:schemeClr val="tx1"/>
                </a:solidFill>
                <a:effectLst/>
                <a:uLnTx/>
                <a:uFillTx/>
                <a:latin typeface="宋体" panose="02010600030101010101" pitchFamily="2" charset="-122"/>
                <a:ea typeface="+mn-ea"/>
                <a:cs typeface="+mn-cs"/>
              </a:rPr>
              <a:t>F</a:t>
            </a:r>
            <a:r>
              <a:rPr kumimoji="0" lang="zh-CN" altLang="en-US" sz="2600" b="0" i="0" u="none" strike="noStrike" kern="1200" cap="all" spc="0" normalizeH="0" baseline="0" noProof="0" dirty="0" smtClean="0">
                <a:ln>
                  <a:noFill/>
                </a:ln>
                <a:solidFill>
                  <a:schemeClr val="tx1"/>
                </a:solidFill>
                <a:effectLst/>
                <a:uLnTx/>
                <a:uFillTx/>
                <a:latin typeface="宋体" panose="02010600030101010101" pitchFamily="2" charset="-122"/>
                <a:ea typeface="+mn-ea"/>
                <a:cs typeface="+mn-cs"/>
              </a:rPr>
              <a:t>，被取消考试资格的名单在期末考试前将在公文通发布。</a:t>
            </a:r>
            <a:endParaRPr kumimoji="0" lang="en-US" altLang="zh-CN" sz="2600" b="0" i="0" u="none" strike="noStrike" kern="1200" cap="all" spc="0" normalizeH="0" baseline="0" noProof="0" dirty="0" smtClean="0">
              <a:ln>
                <a:noFill/>
              </a:ln>
              <a:solidFill>
                <a:schemeClr val="tx1"/>
              </a:solidFill>
              <a:effectLst/>
              <a:uLnTx/>
              <a:uFillTx/>
              <a:latin typeface="宋体" panose="02010600030101010101" pitchFamily="2" charset="-122"/>
              <a:ea typeface="+mn-ea"/>
              <a:cs typeface="+mn-cs"/>
            </a:endParaRPr>
          </a:p>
          <a:p>
            <a:pPr marL="609600" marR="0" lvl="0" indent="-609600" algn="l" defTabSz="914400" rtl="0" eaLnBrk="1" fontAlgn="auto" latinLnBrk="0" hangingPunct="1">
              <a:lnSpc>
                <a:spcPct val="120000"/>
              </a:lnSpc>
              <a:spcBef>
                <a:spcPts val="1000"/>
              </a:spcBef>
              <a:spcAft>
                <a:spcPts val="0"/>
              </a:spcAft>
              <a:buClr>
                <a:schemeClr val="tx1"/>
              </a:buClr>
              <a:buSzTx/>
              <a:buFontTx/>
              <a:buNone/>
              <a:defRPr/>
            </a:pPr>
            <a:endParaRPr kumimoji="0" lang="en-US" altLang="zh-CN" sz="4000" b="0" i="0" u="none" strike="noStrike" kern="1200" cap="all"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bldLst>
      <p:bldP spid="7680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14375" y="214313"/>
            <a:ext cx="7772400" cy="1595438"/>
          </a:xfrm>
        </p:spPr>
        <p:txBody>
          <a:bodyPr vert="horz" lIns="91440" tIns="45720" rIns="91440" bIns="45720" rtlCol="0" anchor="ctr">
            <a:normAutofit/>
          </a:bodyPr>
          <a:lstStyle/>
          <a:p>
            <a:pPr marL="0" marR="0" lvl="0" indent="0" algn="ctr" defTabSz="914400" rtl="0" eaLnBrk="0" fontAlgn="base" latinLnBrk="0" hangingPunct="0">
              <a:lnSpc>
                <a:spcPct val="90000"/>
              </a:lnSpc>
              <a:spcBef>
                <a:spcPct val="0"/>
              </a:spcBef>
              <a:spcAft>
                <a:spcPct val="0"/>
              </a:spcAft>
              <a:buClrTx/>
              <a:buSzTx/>
              <a:buFontTx/>
              <a:buNone/>
              <a:defRPr/>
            </a:pPr>
            <a:r>
              <a:rPr kumimoji="0" lang="zh-CN" altLang="en-US" sz="3600" b="0" i="0" u="none" strike="noStrike" kern="1200" cap="all" spc="0" normalizeH="0" baseline="0" noProof="0" dirty="0" smtClean="0">
                <a:ln>
                  <a:noFill/>
                </a:ln>
                <a:solidFill>
                  <a:schemeClr val="tx1"/>
                </a:solidFill>
                <a:effectLst/>
                <a:uLnTx/>
                <a:uFillTx/>
                <a:latin typeface="+mj-lt"/>
                <a:ea typeface="+mj-ea"/>
                <a:cs typeface="+mj-cs"/>
              </a:rPr>
              <a:t>补考、缓考</a:t>
            </a:r>
            <a:endParaRPr kumimoji="0" lang="zh-CN" altLang="en-US" sz="3600" b="0" i="0" u="none" strike="noStrike" kern="1200" cap="all" spc="0" normalizeH="0" baseline="0" noProof="0" dirty="0">
              <a:ln>
                <a:noFill/>
              </a:ln>
              <a:solidFill>
                <a:schemeClr val="tx1"/>
              </a:solidFill>
              <a:effectLst/>
              <a:uLnTx/>
              <a:uFillTx/>
              <a:latin typeface="+mj-lt"/>
              <a:ea typeface="+mj-ea"/>
              <a:cs typeface="+mj-cs"/>
            </a:endParaRPr>
          </a:p>
        </p:txBody>
      </p:sp>
      <p:sp>
        <p:nvSpPr>
          <p:cNvPr id="3" name="内容占位符 2"/>
          <p:cNvSpPr>
            <a:spLocks noGrp="1"/>
          </p:cNvSpPr>
          <p:nvPr>
            <p:ph sz="quarter" idx="13" hasCustomPrompt="1"/>
          </p:nvPr>
        </p:nvSpPr>
        <p:spPr>
          <a:xfrm>
            <a:off x="857250" y="1571625"/>
            <a:ext cx="7772400" cy="4357688"/>
          </a:xfrm>
        </p:spPr>
        <p:txBody>
          <a:bodyPr vert="horz" lIns="91440" tIns="45720" rIns="91440" bIns="45720" rtlCol="0">
            <a:normAutofit lnSpcReduction="10000"/>
          </a:bodyPr>
          <a:lstStyle/>
          <a:p>
            <a:pPr marL="609600" marR="0" lvl="0" indent="-609600" algn="l" defTabSz="914400" rtl="0" eaLnBrk="1" fontAlgn="auto" latinLnBrk="0" hangingPunct="1">
              <a:lnSpc>
                <a:spcPct val="120000"/>
              </a:lnSpc>
              <a:spcBef>
                <a:spcPts val="1000"/>
              </a:spcBef>
              <a:spcAft>
                <a:spcPts val="0"/>
              </a:spcAft>
              <a:buClr>
                <a:schemeClr val="tx1"/>
              </a:buClr>
              <a:buSzTx/>
              <a:buFontTx/>
              <a:buNone/>
              <a:defRPr/>
            </a:pPr>
            <a:r>
              <a:rPr kumimoji="0" lang="zh-CN" altLang="en-US" sz="3200" b="0" i="0" u="none" strike="noStrike" kern="1200" cap="all" spc="0" normalizeH="0" baseline="0" noProof="0" dirty="0" smtClean="0">
                <a:ln>
                  <a:noFill/>
                </a:ln>
                <a:solidFill>
                  <a:schemeClr val="tx1"/>
                </a:solidFill>
                <a:effectLst/>
                <a:uLnTx/>
                <a:uFillTx/>
                <a:latin typeface="宋体" panose="02010600030101010101" pitchFamily="2" charset="-122"/>
                <a:ea typeface="+mn-ea"/>
                <a:cs typeface="+mn-cs"/>
              </a:rPr>
              <a:t>缓考资格：</a:t>
            </a:r>
            <a:r>
              <a:rPr kumimoji="0" lang="zh-CN" altLang="en-US" sz="2400" b="0" i="0" u="none" strike="noStrike" kern="1200" cap="all" spc="0" normalizeH="0" baseline="0" noProof="0" dirty="0" smtClean="0">
                <a:ln>
                  <a:noFill/>
                </a:ln>
                <a:solidFill>
                  <a:schemeClr val="tx1">
                    <a:lumMod val="95000"/>
                    <a:lumOff val="5000"/>
                  </a:schemeClr>
                </a:solidFill>
                <a:effectLst/>
                <a:uLnTx/>
                <a:uFillTx/>
                <a:latin typeface="宋体" panose="02010600030101010101" pitchFamily="2" charset="-122"/>
                <a:ea typeface="+mn-ea"/>
                <a:cs typeface="+mn-cs"/>
              </a:rPr>
              <a:t>详</a:t>
            </a:r>
            <a:r>
              <a:rPr kumimoji="0" lang="zh-CN" altLang="zh-CN" sz="2400" b="0" i="0" u="none" strike="noStrike" kern="1200" cap="all" spc="0" normalizeH="0" baseline="0" noProof="0" dirty="0" smtClean="0">
                <a:ln>
                  <a:noFill/>
                </a:ln>
                <a:solidFill>
                  <a:schemeClr val="tx1">
                    <a:lumMod val="95000"/>
                    <a:lumOff val="5000"/>
                  </a:schemeClr>
                </a:solidFill>
                <a:effectLst/>
                <a:uLnTx/>
                <a:uFillTx/>
                <a:latin typeface="宋体" panose="02010600030101010101" pitchFamily="2" charset="-122"/>
                <a:ea typeface="+mn-ea"/>
                <a:cs typeface="+mn-cs"/>
              </a:rPr>
              <a:t>见</a:t>
            </a:r>
            <a:r>
              <a:rPr kumimoji="0" lang="en-US" altLang="zh-CN" sz="2400" b="0" i="0" u="none" strike="noStrike" kern="1200" cap="all" spc="0" normalizeH="0" baseline="0" noProof="0" dirty="0" smtClean="0">
                <a:ln>
                  <a:noFill/>
                </a:ln>
                <a:solidFill>
                  <a:schemeClr val="tx1">
                    <a:lumMod val="95000"/>
                    <a:lumOff val="5000"/>
                  </a:schemeClr>
                </a:solidFill>
                <a:effectLst/>
                <a:uLnTx/>
                <a:uFillTx/>
                <a:latin typeface="+mn-lt"/>
                <a:ea typeface="+mn-ea"/>
                <a:cs typeface="+mn-cs"/>
              </a:rPr>
              <a:t>《</a:t>
            </a:r>
            <a:r>
              <a:rPr kumimoji="0" lang="zh-CN" altLang="en-US" sz="2400" b="0" i="0" u="none" strike="noStrike" kern="1200" cap="all" spc="0" normalizeH="0" baseline="0" noProof="0" dirty="0" smtClean="0">
                <a:ln>
                  <a:noFill/>
                </a:ln>
                <a:solidFill>
                  <a:schemeClr val="tx1">
                    <a:lumMod val="95000"/>
                    <a:lumOff val="5000"/>
                  </a:schemeClr>
                </a:solidFill>
                <a:effectLst/>
                <a:uLnTx/>
                <a:uFillTx/>
                <a:latin typeface="宋体" panose="02010600030101010101" pitchFamily="2" charset="-122"/>
                <a:ea typeface="+mn-ea"/>
                <a:cs typeface="+mn-cs"/>
              </a:rPr>
              <a:t>深圳大学本科生学习手册</a:t>
            </a:r>
            <a:r>
              <a:rPr kumimoji="0" lang="en-US" altLang="zh-CN" sz="2400" b="0" i="0" u="none" strike="noStrike" kern="1200" cap="all" spc="0" normalizeH="0" baseline="0" noProof="0" dirty="0" smtClean="0">
                <a:ln>
                  <a:noFill/>
                </a:ln>
                <a:solidFill>
                  <a:schemeClr val="tx1">
                    <a:lumMod val="95000"/>
                    <a:lumOff val="5000"/>
                  </a:schemeClr>
                </a:solidFill>
                <a:effectLst/>
                <a:uLnTx/>
                <a:uFillTx/>
                <a:latin typeface="宋体" panose="02010600030101010101" pitchFamily="2" charset="-122"/>
                <a:ea typeface="+mn-ea"/>
                <a:cs typeface="+mn-cs"/>
              </a:rPr>
              <a:t>》</a:t>
            </a:r>
            <a:r>
              <a:rPr kumimoji="0" lang="zh-CN" altLang="zh-CN" sz="2400" b="0" i="0" u="none" strike="noStrike" kern="1200" cap="all" spc="0" normalizeH="0" baseline="0" noProof="0" dirty="0" smtClean="0">
                <a:ln>
                  <a:noFill/>
                </a:ln>
                <a:solidFill>
                  <a:srgbClr val="FFFF00"/>
                </a:solidFill>
                <a:effectLst/>
                <a:uLnTx/>
                <a:uFillTx/>
                <a:latin typeface="宋体" panose="02010600030101010101" pitchFamily="2" charset="-122"/>
                <a:ea typeface="+mn-ea"/>
                <a:cs typeface="+mn-cs"/>
              </a:rPr>
              <a:t> </a:t>
            </a:r>
            <a:endParaRPr kumimoji="0" lang="en-US" altLang="zh-CN" sz="2400" b="0" i="0" u="none" strike="noStrike" kern="1200" cap="all" spc="0" normalizeH="0" baseline="0" noProof="0" dirty="0" smtClean="0">
              <a:ln>
                <a:noFill/>
              </a:ln>
              <a:solidFill>
                <a:srgbClr val="FFFF00"/>
              </a:solidFill>
              <a:effectLst/>
              <a:uLnTx/>
              <a:uFillTx/>
              <a:latin typeface="宋体" panose="02010600030101010101" pitchFamily="2" charset="-122"/>
              <a:ea typeface="+mn-ea"/>
              <a:cs typeface="+mn-cs"/>
            </a:endParaRPr>
          </a:p>
          <a:p>
            <a:pPr marL="609600" marR="0" lvl="0" indent="-609600" algn="l" defTabSz="914400" rtl="0" eaLnBrk="1" fontAlgn="auto" latinLnBrk="0" hangingPunct="1">
              <a:lnSpc>
                <a:spcPct val="120000"/>
              </a:lnSpc>
              <a:spcBef>
                <a:spcPts val="1000"/>
              </a:spcBef>
              <a:spcAft>
                <a:spcPts val="0"/>
              </a:spcAft>
              <a:buClr>
                <a:schemeClr val="tx1"/>
              </a:buClr>
              <a:buSzTx/>
              <a:buFontTx/>
              <a:buAutoNum type="arabicPeriod"/>
              <a:defRPr/>
            </a:pPr>
            <a:r>
              <a:rPr kumimoji="0" lang="zh-CN" altLang="en-US" sz="2000" b="0" i="0" u="none" strike="noStrike" kern="1200" cap="all" spc="0" normalizeH="0" baseline="0" noProof="0" dirty="0" smtClean="0">
                <a:ln>
                  <a:noFill/>
                </a:ln>
                <a:solidFill>
                  <a:srgbClr val="FF3300"/>
                </a:solidFill>
                <a:effectLst/>
                <a:uLnTx/>
                <a:uFillTx/>
                <a:latin typeface="+mn-ea"/>
                <a:ea typeface="+mn-ea"/>
                <a:cs typeface="+mn-cs"/>
              </a:rPr>
              <a:t>因课程的期末考试时间发生冲突，可办理缓考。</a:t>
            </a:r>
            <a:endParaRPr kumimoji="0" lang="zh-CN" altLang="en-US" sz="2000" b="0" i="0" u="none" strike="noStrike" kern="1200" cap="all" spc="0" normalizeH="0" baseline="0" noProof="0" dirty="0" smtClean="0">
              <a:ln>
                <a:noFill/>
              </a:ln>
              <a:solidFill>
                <a:srgbClr val="FF3300"/>
              </a:solidFill>
              <a:effectLst/>
              <a:uLnTx/>
              <a:uFillTx/>
              <a:latin typeface="+mn-ea"/>
              <a:ea typeface="+mn-ea"/>
              <a:cs typeface="+mn-cs"/>
            </a:endParaRPr>
          </a:p>
          <a:p>
            <a:pPr marL="609600" marR="0" lvl="0" indent="-609600" algn="l" defTabSz="914400" rtl="0" eaLnBrk="1" fontAlgn="auto" latinLnBrk="0" hangingPunct="1">
              <a:lnSpc>
                <a:spcPct val="120000"/>
              </a:lnSpc>
              <a:spcBef>
                <a:spcPts val="1000"/>
              </a:spcBef>
              <a:spcAft>
                <a:spcPts val="0"/>
              </a:spcAft>
              <a:buClr>
                <a:schemeClr val="tx1"/>
              </a:buClr>
              <a:buSzTx/>
              <a:buFontTx/>
              <a:buAutoNum type="arabicPeriod"/>
              <a:defRPr/>
            </a:pPr>
            <a:r>
              <a:rPr kumimoji="0" lang="zh-CN" altLang="en-US" sz="2000" b="0" i="0" u="none" strike="noStrike" kern="1200" cap="all" spc="0" normalizeH="0" baseline="0" noProof="0" dirty="0" smtClean="0">
                <a:ln>
                  <a:noFill/>
                </a:ln>
                <a:solidFill>
                  <a:srgbClr val="FF3300"/>
                </a:solidFill>
                <a:effectLst/>
                <a:uLnTx/>
                <a:uFillTx/>
                <a:latin typeface="+mn-ea"/>
                <a:ea typeface="+mn-ea"/>
                <a:cs typeface="+mn-cs"/>
              </a:rPr>
              <a:t>因病不能按时参加期末考试的学生，在校医院出具证明，可申请缓考；</a:t>
            </a:r>
            <a:endParaRPr kumimoji="0" lang="zh-CN" altLang="en-US" sz="2000" b="0" i="0" u="none" strike="noStrike" kern="1200" cap="all" spc="0" normalizeH="0" baseline="0" noProof="0" dirty="0" smtClean="0">
              <a:ln>
                <a:noFill/>
              </a:ln>
              <a:solidFill>
                <a:srgbClr val="FF3300"/>
              </a:solidFill>
              <a:effectLst/>
              <a:uLnTx/>
              <a:uFillTx/>
              <a:latin typeface="+mn-ea"/>
              <a:ea typeface="+mn-ea"/>
              <a:cs typeface="+mn-cs"/>
            </a:endParaRPr>
          </a:p>
          <a:p>
            <a:pPr marL="609600" marR="0" lvl="0" indent="-609600" algn="l" defTabSz="914400" rtl="0" eaLnBrk="1" fontAlgn="auto" latinLnBrk="0" hangingPunct="1">
              <a:lnSpc>
                <a:spcPct val="120000"/>
              </a:lnSpc>
              <a:spcBef>
                <a:spcPts val="1000"/>
              </a:spcBef>
              <a:spcAft>
                <a:spcPts val="0"/>
              </a:spcAft>
              <a:buClr>
                <a:schemeClr val="tx1"/>
              </a:buClr>
              <a:buSzTx/>
              <a:buFontTx/>
              <a:buAutoNum type="arabicPeriod"/>
              <a:defRPr/>
            </a:pPr>
            <a:r>
              <a:rPr kumimoji="0" lang="zh-CN" altLang="en-US" sz="2000" b="1" i="0" u="sng" strike="noStrike" kern="1200" cap="all" spc="0" normalizeH="0" baseline="0" noProof="0" dirty="0" smtClean="0">
                <a:ln>
                  <a:noFill/>
                </a:ln>
                <a:solidFill>
                  <a:srgbClr val="FF3300"/>
                </a:solidFill>
                <a:effectLst/>
                <a:uLnTx/>
                <a:uFillTx/>
                <a:latin typeface="+mn-ea"/>
                <a:ea typeface="+mn-ea"/>
                <a:cs typeface="+mn-cs"/>
              </a:rPr>
              <a:t>学生因其他原因要求缓考，一般不予批准。</a:t>
            </a:r>
            <a:endParaRPr kumimoji="0" lang="zh-CN" altLang="en-US" sz="2000" b="1" i="0" u="sng" strike="noStrike" kern="1200" cap="all" spc="0" normalizeH="0" baseline="0" noProof="0" dirty="0" smtClean="0">
              <a:ln>
                <a:noFill/>
              </a:ln>
              <a:solidFill>
                <a:srgbClr val="FF3300"/>
              </a:solidFill>
              <a:effectLst/>
              <a:uLnTx/>
              <a:uFillTx/>
              <a:latin typeface="+mn-ea"/>
              <a:ea typeface="+mn-ea"/>
              <a:cs typeface="+mn-cs"/>
            </a:endParaRPr>
          </a:p>
          <a:p>
            <a:pPr marL="609600" marR="0" lvl="0" indent="-609600" algn="l" defTabSz="914400" rtl="0" eaLnBrk="1" fontAlgn="auto" latinLnBrk="0" hangingPunct="1">
              <a:lnSpc>
                <a:spcPct val="120000"/>
              </a:lnSpc>
              <a:spcBef>
                <a:spcPts val="1000"/>
              </a:spcBef>
              <a:spcAft>
                <a:spcPts val="0"/>
              </a:spcAft>
              <a:buClr>
                <a:schemeClr val="tx1"/>
              </a:buClr>
              <a:buSzTx/>
              <a:buFontTx/>
              <a:buAutoNum type="arabicPeriod"/>
              <a:defRPr/>
            </a:pPr>
            <a:r>
              <a:rPr kumimoji="0" lang="zh-CN" altLang="en-US" sz="2000" b="0" i="0" u="none" strike="noStrike" kern="1200" cap="all" spc="0" normalizeH="0" baseline="0" noProof="0" dirty="0" smtClean="0">
                <a:ln>
                  <a:noFill/>
                </a:ln>
                <a:solidFill>
                  <a:srgbClr val="FF3300"/>
                </a:solidFill>
                <a:effectLst/>
                <a:uLnTx/>
                <a:uFillTx/>
                <a:latin typeface="+mn-ea"/>
                <a:ea typeface="+mn-ea"/>
                <a:cs typeface="+mn-cs"/>
              </a:rPr>
              <a:t>已参加期末考试的课程，不得缓考。</a:t>
            </a:r>
            <a:endParaRPr kumimoji="0" lang="zh-CN" altLang="en-US" sz="2000" b="0" i="0" u="none" strike="noStrike" kern="1200" cap="all" spc="0" normalizeH="0" baseline="0" noProof="0" dirty="0" smtClean="0">
              <a:ln>
                <a:noFill/>
              </a:ln>
              <a:solidFill>
                <a:srgbClr val="FF3300"/>
              </a:solidFill>
              <a:effectLst/>
              <a:uLnTx/>
              <a:uFillTx/>
              <a:latin typeface="+mn-ea"/>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400" b="1" i="0" u="sng" strike="noStrike" kern="1200" cap="all" spc="0" normalizeH="0" baseline="0" noProof="0" dirty="0" smtClean="0">
                <a:ln>
                  <a:noFill/>
                </a:ln>
                <a:solidFill>
                  <a:srgbClr val="FF0000"/>
                </a:solidFill>
                <a:effectLst/>
                <a:uLnTx/>
                <a:uFillTx/>
                <a:latin typeface="+mn-lt"/>
                <a:ea typeface="+mn-ea"/>
                <a:cs typeface="+mn-cs"/>
              </a:rPr>
              <a:t>特别说明：对于非考试冲突及生病的，学院会严格审核缓考条件，如无及其特殊的理由，学院不会予以通过，请同学们周知。</a:t>
            </a:r>
            <a:endParaRPr kumimoji="0" lang="zh-CN" altLang="en-US" sz="2400" b="1" i="0" u="sng" strike="noStrike" kern="1200" cap="all" spc="0" normalizeH="0" baseline="0" noProof="0" dirty="0">
              <a:ln>
                <a:noFill/>
              </a:ln>
              <a:solidFill>
                <a:srgbClr val="FF0000"/>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4994" name="Rectangle 2"/>
          <p:cNvSpPr>
            <a:spLocks noGrp="1" noChangeArrowheads="1"/>
          </p:cNvSpPr>
          <p:nvPr>
            <p:ph type="title"/>
          </p:nvPr>
        </p:nvSpPr>
        <p:spPr>
          <a:xfrm>
            <a:off x="684213" y="404813"/>
            <a:ext cx="7920038" cy="792163"/>
          </a:xfr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3600" b="0" i="0" u="none" strike="noStrike" kern="1200" cap="all" spc="0" normalizeH="0" baseline="0" noProof="0">
                <a:ln>
                  <a:noFill/>
                </a:ln>
                <a:solidFill>
                  <a:schemeClr val="tx1"/>
                </a:solidFill>
                <a:effectLst/>
                <a:uLnTx/>
                <a:uFillTx/>
                <a:latin typeface="+mj-lt"/>
                <a:ea typeface="+mj-ea"/>
                <a:cs typeface="+mj-cs"/>
              </a:rPr>
              <a:t>学业预警及学业退学</a:t>
            </a:r>
            <a:endParaRPr kumimoji="0" lang="zh-CN" altLang="en-US" sz="3600" b="0" i="0" u="none" strike="noStrike" kern="1200" cap="all" spc="0" normalizeH="0" baseline="0" noProof="0">
              <a:ln>
                <a:noFill/>
              </a:ln>
              <a:solidFill>
                <a:schemeClr val="tx1"/>
              </a:solidFill>
              <a:effectLst/>
              <a:uLnTx/>
              <a:uFillTx/>
              <a:latin typeface="+mj-lt"/>
              <a:ea typeface="+mj-ea"/>
              <a:cs typeface="+mj-cs"/>
            </a:endParaRPr>
          </a:p>
        </p:txBody>
      </p:sp>
      <p:sp>
        <p:nvSpPr>
          <p:cNvPr id="84995" name="Rectangle 3"/>
          <p:cNvSpPr>
            <a:spLocks noGrp="1" noChangeArrowheads="1"/>
          </p:cNvSpPr>
          <p:nvPr>
            <p:ph sz="quarter" idx="13" hasCustomPrompt="1"/>
          </p:nvPr>
        </p:nvSpPr>
        <p:spPr>
          <a:xfrm>
            <a:off x="179388" y="1484313"/>
            <a:ext cx="8713788" cy="4608513"/>
          </a:xfrm>
        </p:spPr>
        <p:txBody>
          <a:bodyPr vert="horz" lIns="91440" tIns="45720" rIns="91440" bIns="45720" rtlCol="0">
            <a:normAutofit/>
          </a:bodyPr>
          <a:lstStyle/>
          <a:p>
            <a:pPr marL="609600" marR="0" lvl="0" indent="-609600" algn="l" defTabSz="914400" rtl="0" eaLnBrk="1" fontAlgn="auto" latinLnBrk="0" hangingPunct="1">
              <a:lnSpc>
                <a:spcPct val="80000"/>
              </a:lnSpc>
              <a:spcBef>
                <a:spcPts val="1000"/>
              </a:spcBef>
              <a:spcAft>
                <a:spcPts val="0"/>
              </a:spcAft>
              <a:buClr>
                <a:schemeClr val="tx1"/>
              </a:buClr>
              <a:buSzTx/>
              <a:buFontTx/>
              <a:buAutoNum type="arabicPeriod"/>
              <a:defRPr/>
            </a:pPr>
            <a:r>
              <a:rPr kumimoji="0" lang="zh-CN" altLang="en-US" sz="2000" b="0" i="0" u="none" strike="noStrike" kern="1200" cap="all" spc="0" normalizeH="0" baseline="0" noProof="0" dirty="0">
                <a:ln>
                  <a:noFill/>
                </a:ln>
                <a:solidFill>
                  <a:srgbClr val="FF3300"/>
                </a:solidFill>
                <a:effectLst/>
                <a:uLnTx/>
                <a:uFillTx/>
                <a:latin typeface="+mn-ea"/>
                <a:ea typeface="+mn-ea"/>
                <a:cs typeface="+mn-cs"/>
              </a:rPr>
              <a:t>学业警告：若学生当学期取得的课程学分合计未达到当学期所选课程总学分的二分之一，学校向其发出学业预警。其可选课程学分</a:t>
            </a:r>
            <a:r>
              <a:rPr kumimoji="0" lang="zh-CN" altLang="en-US" sz="2000" b="1" i="0" u="sng" strike="noStrike" kern="1200" cap="all" spc="0" normalizeH="0" baseline="0" noProof="0" dirty="0">
                <a:ln>
                  <a:noFill/>
                </a:ln>
                <a:solidFill>
                  <a:schemeClr val="tx1">
                    <a:lumMod val="95000"/>
                    <a:lumOff val="5000"/>
                  </a:schemeClr>
                </a:solidFill>
                <a:effectLst/>
                <a:uLnTx/>
                <a:uFillTx/>
                <a:latin typeface="+mn-ea"/>
                <a:ea typeface="+mn-ea"/>
                <a:cs typeface="+mn-cs"/>
              </a:rPr>
              <a:t>限制为</a:t>
            </a:r>
            <a:r>
              <a:rPr kumimoji="0" lang="en-US" altLang="zh-CN" sz="2000" b="1" i="0" u="sng" strike="noStrike" kern="1200" cap="all" spc="0" normalizeH="0" baseline="0" noProof="0" dirty="0">
                <a:ln>
                  <a:noFill/>
                </a:ln>
                <a:solidFill>
                  <a:schemeClr val="tx1">
                    <a:lumMod val="95000"/>
                    <a:lumOff val="5000"/>
                  </a:schemeClr>
                </a:solidFill>
                <a:effectLst/>
                <a:uLnTx/>
                <a:uFillTx/>
                <a:latin typeface="+mn-ea"/>
                <a:ea typeface="+mn-ea"/>
                <a:cs typeface="+mn-cs"/>
              </a:rPr>
              <a:t>25</a:t>
            </a:r>
            <a:r>
              <a:rPr kumimoji="0" lang="zh-CN" altLang="en-US" sz="2000" b="1" i="0" u="sng" strike="noStrike" kern="1200" cap="all" spc="0" normalizeH="0" baseline="0" noProof="0" dirty="0">
                <a:ln>
                  <a:noFill/>
                </a:ln>
                <a:solidFill>
                  <a:schemeClr val="tx1">
                    <a:lumMod val="95000"/>
                    <a:lumOff val="5000"/>
                  </a:schemeClr>
                </a:solidFill>
                <a:effectLst/>
                <a:uLnTx/>
                <a:uFillTx/>
                <a:latin typeface="+mn-ea"/>
                <a:ea typeface="+mn-ea"/>
                <a:cs typeface="+mn-cs"/>
              </a:rPr>
              <a:t>学分</a:t>
            </a:r>
            <a:r>
              <a:rPr kumimoji="0" lang="zh-CN" altLang="en-US" sz="2000" b="0" i="0" u="none" strike="noStrike" kern="1200" cap="all" spc="0" normalizeH="0" baseline="0" noProof="0" dirty="0">
                <a:ln>
                  <a:noFill/>
                </a:ln>
                <a:solidFill>
                  <a:srgbClr val="FF3300"/>
                </a:solidFill>
                <a:effectLst/>
                <a:uLnTx/>
                <a:uFillTx/>
                <a:latin typeface="+mn-ea"/>
                <a:ea typeface="+mn-ea"/>
                <a:cs typeface="+mn-cs"/>
              </a:rPr>
              <a:t>，若预警已取消，其选课学分恢复为</a:t>
            </a:r>
            <a:r>
              <a:rPr kumimoji="0" lang="en-US" altLang="zh-CN" sz="2000" b="0" i="0" u="none" strike="noStrike" kern="1200" cap="all" spc="0" normalizeH="0" baseline="0" noProof="0" dirty="0">
                <a:ln>
                  <a:noFill/>
                </a:ln>
                <a:solidFill>
                  <a:srgbClr val="FF3300"/>
                </a:solidFill>
                <a:effectLst/>
                <a:uLnTx/>
                <a:uFillTx/>
                <a:latin typeface="+mn-ea"/>
                <a:ea typeface="+mn-ea"/>
                <a:cs typeface="+mn-cs"/>
              </a:rPr>
              <a:t>28</a:t>
            </a:r>
            <a:r>
              <a:rPr kumimoji="0" lang="zh-CN" altLang="en-US" sz="2000" b="0" i="0" u="none" strike="noStrike" kern="1200" cap="all" spc="0" normalizeH="0" baseline="0" noProof="0" dirty="0">
                <a:ln>
                  <a:noFill/>
                </a:ln>
                <a:solidFill>
                  <a:srgbClr val="FF3300"/>
                </a:solidFill>
                <a:effectLst/>
                <a:uLnTx/>
                <a:uFillTx/>
                <a:latin typeface="+mn-ea"/>
                <a:ea typeface="+mn-ea"/>
                <a:cs typeface="+mn-cs"/>
              </a:rPr>
              <a:t>学分；</a:t>
            </a:r>
            <a:endParaRPr kumimoji="0" lang="zh-CN" altLang="en-US" sz="2000" b="0" i="0" u="none" strike="noStrike" kern="1200" cap="all" spc="0" normalizeH="0" baseline="0" noProof="0" dirty="0">
              <a:ln>
                <a:noFill/>
              </a:ln>
              <a:solidFill>
                <a:srgbClr val="FF3300"/>
              </a:solidFill>
              <a:effectLst/>
              <a:uLnTx/>
              <a:uFillTx/>
              <a:latin typeface="+mn-ea"/>
              <a:ea typeface="+mn-ea"/>
              <a:cs typeface="+mn-cs"/>
            </a:endParaRPr>
          </a:p>
          <a:p>
            <a:pPr marL="609600" marR="0" lvl="0" indent="-609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2000" b="0" i="0" u="none" strike="noStrike" kern="1200" cap="all" spc="0" normalizeH="0" baseline="0" noProof="0" dirty="0">
                <a:ln>
                  <a:noFill/>
                </a:ln>
                <a:solidFill>
                  <a:srgbClr val="FFFF00"/>
                </a:solidFill>
                <a:effectLst/>
                <a:uLnTx/>
                <a:uFillTx/>
                <a:latin typeface="+mn-ea"/>
                <a:ea typeface="+mn-ea"/>
                <a:cs typeface="+mn-cs"/>
              </a:rPr>
              <a:t>      </a:t>
            </a:r>
            <a:r>
              <a:rPr kumimoji="0" lang="en-US" altLang="zh-CN" sz="2000" b="0" i="0" u="none" strike="noStrike" kern="1200" cap="all" spc="0" normalizeH="0" baseline="0" noProof="0" dirty="0">
                <a:ln>
                  <a:noFill/>
                </a:ln>
                <a:solidFill>
                  <a:srgbClr val="FFFF00"/>
                </a:solidFill>
                <a:effectLst/>
                <a:uLnTx/>
                <a:uFillTx/>
                <a:latin typeface="+mn-ea"/>
                <a:ea typeface="+mn-ea"/>
                <a:cs typeface="+mn-cs"/>
              </a:rPr>
              <a:t>--</a:t>
            </a:r>
            <a:r>
              <a:rPr kumimoji="0" lang="zh-CN" altLang="en-US" sz="2000" b="0" i="0" u="none" strike="noStrike" kern="1200" cap="all" spc="0" normalizeH="0" baseline="0" noProof="0" dirty="0">
                <a:ln>
                  <a:noFill/>
                </a:ln>
                <a:solidFill>
                  <a:schemeClr val="tx1">
                    <a:lumMod val="95000"/>
                    <a:lumOff val="5000"/>
                  </a:schemeClr>
                </a:solidFill>
                <a:effectLst/>
                <a:uLnTx/>
                <a:uFillTx/>
                <a:latin typeface="+mn-ea"/>
                <a:ea typeface="+mn-ea"/>
                <a:cs typeface="+mn-cs"/>
              </a:rPr>
              <a:t>学业预警通知书一式两份，一份交给学生本人，一份由学院送达学生家长。</a:t>
            </a:r>
            <a:endParaRPr kumimoji="0" lang="zh-CN" altLang="en-US" sz="2000" b="0" i="0" u="none" strike="noStrike" kern="1200" cap="all" spc="0" normalizeH="0" baseline="0" noProof="0" dirty="0">
              <a:ln>
                <a:noFill/>
              </a:ln>
              <a:solidFill>
                <a:schemeClr val="tx1">
                  <a:lumMod val="95000"/>
                  <a:lumOff val="5000"/>
                </a:schemeClr>
              </a:solidFill>
              <a:effectLst/>
              <a:uLnTx/>
              <a:uFillTx/>
              <a:latin typeface="+mn-ea"/>
              <a:ea typeface="+mn-ea"/>
              <a:cs typeface="+mn-cs"/>
            </a:endParaRPr>
          </a:p>
          <a:p>
            <a:pPr marL="609600" marR="0" lvl="0" indent="-609600" algn="l" defTabSz="914400" rtl="0" eaLnBrk="1" fontAlgn="auto" latinLnBrk="0" hangingPunct="1">
              <a:lnSpc>
                <a:spcPct val="80000"/>
              </a:lnSpc>
              <a:spcBef>
                <a:spcPts val="1000"/>
              </a:spcBef>
              <a:spcAft>
                <a:spcPts val="0"/>
              </a:spcAft>
              <a:buClr>
                <a:schemeClr val="tx1"/>
              </a:buClr>
              <a:buSzTx/>
              <a:buFontTx/>
              <a:buAutoNum type="arabicPeriod"/>
              <a:defRPr/>
            </a:pPr>
            <a:endParaRPr kumimoji="0" lang="zh-CN" altLang="en-US" sz="2000" b="0" i="0" u="none" strike="noStrike" kern="1200" cap="all" spc="0" normalizeH="0" baseline="0" noProof="0" dirty="0">
              <a:ln>
                <a:noFill/>
              </a:ln>
              <a:solidFill>
                <a:srgbClr val="FFFF00"/>
              </a:solidFill>
              <a:effectLst/>
              <a:uLnTx/>
              <a:uFillTx/>
              <a:latin typeface="+mn-ea"/>
              <a:ea typeface="+mn-ea"/>
              <a:cs typeface="+mn-cs"/>
            </a:endParaRPr>
          </a:p>
          <a:p>
            <a:pPr marL="609600" marR="0" lvl="0" indent="-609600" algn="l" defTabSz="914400" rtl="0" eaLnBrk="1" fontAlgn="auto" latinLnBrk="0" hangingPunct="1">
              <a:lnSpc>
                <a:spcPct val="80000"/>
              </a:lnSpc>
              <a:spcBef>
                <a:spcPts val="1000"/>
              </a:spcBef>
              <a:spcAft>
                <a:spcPts val="0"/>
              </a:spcAft>
              <a:buClr>
                <a:schemeClr val="tx1"/>
              </a:buClr>
              <a:buSzTx/>
              <a:buFontTx/>
              <a:buNone/>
              <a:defRPr/>
            </a:pPr>
            <a:r>
              <a:rPr kumimoji="0" lang="en-US" altLang="zh-CN" sz="2000" b="0" i="0" u="none" strike="noStrike" kern="1200" cap="all" spc="0" normalizeH="0" baseline="0" noProof="0" dirty="0">
                <a:ln>
                  <a:noFill/>
                </a:ln>
                <a:solidFill>
                  <a:schemeClr val="tx1">
                    <a:lumMod val="95000"/>
                    <a:lumOff val="5000"/>
                  </a:schemeClr>
                </a:solidFill>
                <a:effectLst/>
                <a:uLnTx/>
                <a:uFillTx/>
                <a:latin typeface="+mn-ea"/>
                <a:ea typeface="+mn-ea"/>
                <a:cs typeface="+mn-cs"/>
              </a:rPr>
              <a:t>2.   </a:t>
            </a:r>
            <a:r>
              <a:rPr kumimoji="0" lang="zh-CN" altLang="en-US" sz="2000" b="0" i="0" u="none" strike="noStrike" kern="1200" cap="all" spc="0" normalizeH="0" baseline="0" noProof="0" dirty="0">
                <a:ln>
                  <a:noFill/>
                </a:ln>
                <a:solidFill>
                  <a:srgbClr val="FF3300"/>
                </a:solidFill>
                <a:effectLst/>
                <a:uLnTx/>
                <a:uFillTx/>
                <a:latin typeface="+mn-ea"/>
                <a:ea typeface="+mn-ea"/>
                <a:cs typeface="+mn-cs"/>
              </a:rPr>
              <a:t>学业退学：有下列情况之一者，予以退学</a:t>
            </a:r>
            <a:endParaRPr kumimoji="0" lang="zh-CN" altLang="en-US" sz="2000" b="0" i="0" u="none" strike="noStrike" kern="1200" cap="all" spc="0" normalizeH="0" baseline="0" noProof="0" dirty="0">
              <a:ln>
                <a:noFill/>
              </a:ln>
              <a:solidFill>
                <a:srgbClr val="FF3300"/>
              </a:solidFill>
              <a:effectLst/>
              <a:uLnTx/>
              <a:uFillTx/>
              <a:latin typeface="+mn-ea"/>
              <a:ea typeface="+mn-ea"/>
              <a:cs typeface="+mn-cs"/>
            </a:endParaRPr>
          </a:p>
          <a:p>
            <a:pPr marL="609600" marR="0" lvl="0" indent="-609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2000" b="0" i="0" u="none" strike="noStrike" kern="1200" cap="all" spc="0" normalizeH="0" baseline="0" noProof="0" dirty="0">
                <a:ln>
                  <a:noFill/>
                </a:ln>
                <a:solidFill>
                  <a:srgbClr val="FF3300"/>
                </a:solidFill>
                <a:effectLst/>
                <a:uLnTx/>
                <a:uFillTx/>
                <a:latin typeface="+mn-ea"/>
                <a:ea typeface="+mn-ea"/>
                <a:cs typeface="+mn-cs"/>
              </a:rPr>
              <a:t>    （</a:t>
            </a:r>
            <a:r>
              <a:rPr kumimoji="0" lang="en-US" altLang="zh-CN" sz="2000" b="0" i="0" u="none" strike="noStrike" kern="1200" cap="all" spc="0" normalizeH="0" baseline="0" noProof="0" dirty="0">
                <a:ln>
                  <a:noFill/>
                </a:ln>
                <a:solidFill>
                  <a:srgbClr val="FF3300"/>
                </a:solidFill>
                <a:effectLst/>
                <a:uLnTx/>
                <a:uFillTx/>
                <a:latin typeface="+mn-ea"/>
                <a:ea typeface="+mn-ea"/>
                <a:cs typeface="+mn-cs"/>
              </a:rPr>
              <a:t>1</a:t>
            </a:r>
            <a:r>
              <a:rPr kumimoji="0" lang="zh-CN" altLang="en-US" sz="2000" b="0" i="0" u="none" strike="noStrike" kern="1200" cap="all" spc="0" normalizeH="0" baseline="0" noProof="0" dirty="0">
                <a:ln>
                  <a:noFill/>
                </a:ln>
                <a:solidFill>
                  <a:srgbClr val="FF3300"/>
                </a:solidFill>
                <a:effectLst/>
                <a:uLnTx/>
                <a:uFillTx/>
                <a:latin typeface="+mn-ea"/>
                <a:ea typeface="+mn-ea"/>
                <a:cs typeface="+mn-cs"/>
              </a:rPr>
              <a:t>）新生第一学年取得的课程学分合计未达到所选课程总学分的三分之一者；</a:t>
            </a:r>
            <a:endParaRPr kumimoji="0" lang="zh-CN" altLang="en-US" sz="2000" b="0" i="0" u="none" strike="noStrike" kern="1200" cap="all" spc="0" normalizeH="0" baseline="0" noProof="0" dirty="0">
              <a:ln>
                <a:noFill/>
              </a:ln>
              <a:solidFill>
                <a:srgbClr val="FF3300"/>
              </a:solidFill>
              <a:effectLst/>
              <a:uLnTx/>
              <a:uFillTx/>
              <a:latin typeface="+mn-ea"/>
              <a:ea typeface="+mn-ea"/>
              <a:cs typeface="+mn-cs"/>
            </a:endParaRPr>
          </a:p>
          <a:p>
            <a:pPr marL="609600" marR="0" lvl="0" indent="-609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2000" b="0" i="0" u="none" strike="noStrike" kern="1200" cap="all" spc="0" normalizeH="0" baseline="0" noProof="0" dirty="0">
                <a:ln>
                  <a:noFill/>
                </a:ln>
                <a:solidFill>
                  <a:srgbClr val="FF3300"/>
                </a:solidFill>
                <a:effectLst/>
                <a:uLnTx/>
                <a:uFillTx/>
                <a:latin typeface="+mn-ea"/>
                <a:ea typeface="+mn-ea"/>
                <a:cs typeface="+mn-cs"/>
              </a:rPr>
              <a:t>    （</a:t>
            </a:r>
            <a:r>
              <a:rPr kumimoji="0" lang="en-US" altLang="zh-CN" sz="2000" b="0" i="0" u="none" strike="noStrike" kern="1200" cap="all" spc="0" normalizeH="0" baseline="0" noProof="0" dirty="0">
                <a:ln>
                  <a:noFill/>
                </a:ln>
                <a:solidFill>
                  <a:srgbClr val="FF3300"/>
                </a:solidFill>
                <a:effectLst/>
                <a:uLnTx/>
                <a:uFillTx/>
                <a:latin typeface="+mn-ea"/>
                <a:ea typeface="+mn-ea"/>
                <a:cs typeface="+mn-cs"/>
              </a:rPr>
              <a:t>2</a:t>
            </a:r>
            <a:r>
              <a:rPr kumimoji="0" lang="zh-CN" altLang="en-US" sz="2000" b="0" i="0" u="none" strike="noStrike" kern="1200" cap="all" spc="0" normalizeH="0" baseline="0" noProof="0" dirty="0">
                <a:ln>
                  <a:noFill/>
                </a:ln>
                <a:solidFill>
                  <a:srgbClr val="FF3300"/>
                </a:solidFill>
                <a:effectLst/>
                <a:uLnTx/>
                <a:uFillTx/>
                <a:latin typeface="+mn-ea"/>
                <a:ea typeface="+mn-ea"/>
                <a:cs typeface="+mn-cs"/>
              </a:rPr>
              <a:t>）老生截止各学年末，其在校期间已取得的课程学分合计未达到在校期间所选课程总学分的二分之一（课程有缓考情况者，缓考结束后予以计算）。</a:t>
            </a:r>
            <a:endParaRPr kumimoji="0" lang="zh-CN" altLang="en-US" sz="2000" b="0" i="0" u="none" strike="noStrike" kern="1200" cap="all" spc="0" normalizeH="0" baseline="0" noProof="0" dirty="0">
              <a:ln>
                <a:noFill/>
              </a:ln>
              <a:solidFill>
                <a:schemeClr val="tx1"/>
              </a:solidFill>
              <a:effectLst/>
              <a:uLnTx/>
              <a:uFillTx/>
              <a:latin typeface="+mn-ea"/>
              <a:ea typeface="+mn-ea"/>
              <a:cs typeface="+mn-cs"/>
            </a:endParaRPr>
          </a:p>
        </p:txBody>
      </p:sp>
      <p:sp>
        <p:nvSpPr>
          <p:cNvPr id="30724" name="Rectangle 4"/>
          <p:cNvSpPr/>
          <p:nvPr/>
        </p:nvSpPr>
        <p:spPr>
          <a:xfrm>
            <a:off x="1979613" y="5445125"/>
            <a:ext cx="7164387" cy="433388"/>
          </a:xfrm>
          <a:prstGeom prst="rect">
            <a:avLst/>
          </a:prstGeom>
          <a:noFill/>
          <a:ln w="9525">
            <a:noFill/>
          </a:ln>
        </p:spPr>
        <p:txBody>
          <a:bodyPr>
            <a:spAutoFit/>
          </a:bodyPr>
          <a:p>
            <a:pPr eaLnBrk="1" hangingPunct="1">
              <a:lnSpc>
                <a:spcPct val="80000"/>
              </a:lnSpc>
              <a:spcBef>
                <a:spcPct val="20000"/>
              </a:spcBef>
              <a:buClr>
                <a:schemeClr val="tx2"/>
              </a:buClr>
            </a:pPr>
            <a:r>
              <a:rPr lang="zh-CN" altLang="en-US" sz="2800" b="1" dirty="0">
                <a:solidFill>
                  <a:srgbClr val="FFFF00"/>
                </a:solidFill>
                <a:latin typeface="Arial" panose="020B0604020202020204" pitchFamily="34" charset="0"/>
                <a:ea typeface="宋体" panose="02010600030101010101" pitchFamily="2" charset="-122"/>
              </a:rPr>
              <a:t>详见</a:t>
            </a:r>
            <a:r>
              <a:rPr lang="en-US" altLang="zh-CN" sz="2800" b="1" dirty="0">
                <a:solidFill>
                  <a:srgbClr val="FFFF00"/>
                </a:solidFill>
                <a:latin typeface="Arial" panose="020B0604020202020204" pitchFamily="34" charset="0"/>
                <a:ea typeface="宋体" panose="02010600030101010101" pitchFamily="2" charset="-122"/>
              </a:rPr>
              <a:t>《</a:t>
            </a:r>
            <a:r>
              <a:rPr lang="zh-CN" altLang="en-US" sz="2800" b="1" dirty="0">
                <a:solidFill>
                  <a:srgbClr val="FFFF00"/>
                </a:solidFill>
                <a:latin typeface="Arial" panose="020B0604020202020204" pitchFamily="34" charset="0"/>
                <a:ea typeface="宋体" panose="02010600030101010101" pitchFamily="2" charset="-122"/>
              </a:rPr>
              <a:t>深圳大学本科生学习手册</a:t>
            </a:r>
            <a:r>
              <a:rPr lang="en-US" altLang="zh-CN" sz="2800" b="1" dirty="0">
                <a:solidFill>
                  <a:srgbClr val="FFFF00"/>
                </a:solidFill>
                <a:latin typeface="Arial" panose="020B0604020202020204" pitchFamily="34" charset="0"/>
                <a:ea typeface="宋体" panose="02010600030101010101" pitchFamily="2" charset="-122"/>
              </a:rPr>
              <a:t>》</a:t>
            </a:r>
            <a:endParaRPr lang="en-US" altLang="zh-CN" sz="2800" b="1" dirty="0">
              <a:solidFill>
                <a:srgbClr val="FFFF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par>
    </p:tnLst>
    <p:bldLst>
      <p:bldP spid="849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8" name="Rectangle 2"/>
          <p:cNvSpPr>
            <a:spLocks noGrp="1" noChangeArrowheads="1"/>
          </p:cNvSpPr>
          <p:nvPr>
            <p:ph type="title"/>
          </p:nvPr>
        </p:nvSpPr>
        <p:spPr>
          <a:xfrm>
            <a:off x="685800" y="619125"/>
            <a:ext cx="7772400" cy="1095375"/>
          </a:xfr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3600" b="0" i="0" u="none" strike="noStrike" kern="1200" cap="all" spc="0" normalizeH="0" baseline="0" noProof="0" dirty="0" smtClean="0">
                <a:ln>
                  <a:noFill/>
                </a:ln>
                <a:solidFill>
                  <a:schemeClr val="tx1"/>
                </a:solidFill>
                <a:effectLst/>
                <a:uLnTx/>
                <a:uFillTx/>
                <a:latin typeface="+mj-lt"/>
                <a:ea typeface="+mj-ea"/>
                <a:cs typeface="+mj-cs"/>
              </a:rPr>
              <a:t>拓展学习</a:t>
            </a:r>
            <a:endParaRPr kumimoji="0" lang="zh-CN" altLang="en-US" sz="3600" b="0" i="0" u="none" strike="noStrike" kern="1200" cap="all" spc="0" normalizeH="0" baseline="0" noProof="0" dirty="0">
              <a:ln>
                <a:noFill/>
              </a:ln>
              <a:solidFill>
                <a:schemeClr val="tx1"/>
              </a:solidFill>
              <a:effectLst/>
              <a:uLnTx/>
              <a:uFillTx/>
              <a:latin typeface="+mj-lt"/>
              <a:ea typeface="+mj-ea"/>
              <a:cs typeface="+mj-cs"/>
            </a:endParaRPr>
          </a:p>
        </p:txBody>
      </p:sp>
      <p:sp>
        <p:nvSpPr>
          <p:cNvPr id="11267" name="Rectangle 3"/>
          <p:cNvSpPr>
            <a:spLocks noGrp="1" noChangeArrowheads="1"/>
          </p:cNvSpPr>
          <p:nvPr>
            <p:ph sz="quarter" idx="13" hasCustomPrompt="1"/>
          </p:nvPr>
        </p:nvSpPr>
        <p:spPr>
          <a:xfrm>
            <a:off x="685800" y="1500188"/>
            <a:ext cx="7772400" cy="4291013"/>
          </a:xfrm>
        </p:spPr>
        <p:txBody>
          <a:bodyPr vert="horz" lIns="91440" tIns="45720" rIns="91440" bIns="45720" rtlCol="0">
            <a:normAutofit lnSpcReduction="10000"/>
          </a:bodyPr>
          <a:lstStyle/>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r>
              <a:rPr kumimoji="0" lang="zh-CN" altLang="en-US" sz="2000" b="1" i="0" u="none" strike="noStrike" kern="1200" cap="all" spc="0" normalizeH="0" baseline="0" noProof="0" dirty="0">
                <a:ln>
                  <a:noFill/>
                </a:ln>
                <a:solidFill>
                  <a:srgbClr val="FF3300"/>
                </a:solidFill>
                <a:effectLst/>
                <a:uLnTx/>
                <a:uFillTx/>
                <a:latin typeface="+mn-lt"/>
                <a:ea typeface="+mn-ea"/>
                <a:cs typeface="+mn-cs"/>
              </a:rPr>
              <a:t>详见</a:t>
            </a:r>
            <a:r>
              <a:rPr kumimoji="0" lang="en-US" altLang="zh-CN" sz="2000" b="1" i="0" u="none" strike="noStrike" kern="1200" cap="all" spc="0" normalizeH="0" baseline="0" noProof="0" dirty="0">
                <a:ln>
                  <a:noFill/>
                </a:ln>
                <a:solidFill>
                  <a:srgbClr val="FF3300"/>
                </a:solidFill>
                <a:effectLst/>
                <a:uLnTx/>
                <a:uFillTx/>
                <a:latin typeface="+mn-lt"/>
                <a:ea typeface="+mn-ea"/>
                <a:cs typeface="+mn-cs"/>
              </a:rPr>
              <a:t>《</a:t>
            </a:r>
            <a:r>
              <a:rPr kumimoji="0" lang="zh-CN" altLang="en-US" sz="2000" b="1" i="0" u="none" strike="noStrike" kern="1200" cap="all" spc="0" normalizeH="0" baseline="0" noProof="0" dirty="0">
                <a:ln>
                  <a:noFill/>
                </a:ln>
                <a:solidFill>
                  <a:srgbClr val="FF3300"/>
                </a:solidFill>
                <a:effectLst/>
                <a:uLnTx/>
                <a:uFillTx/>
                <a:latin typeface="+mn-lt"/>
                <a:ea typeface="+mn-ea"/>
                <a:cs typeface="+mn-cs"/>
              </a:rPr>
              <a:t>深圳大学本科生学习手册</a:t>
            </a:r>
            <a:r>
              <a:rPr kumimoji="0" lang="en-US" altLang="zh-CN" sz="2000" b="1" i="0" u="none" strike="noStrike" kern="1200" cap="all" spc="0" normalizeH="0" baseline="0" noProof="0" dirty="0" smtClean="0">
                <a:ln>
                  <a:noFill/>
                </a:ln>
                <a:solidFill>
                  <a:srgbClr val="FF3300"/>
                </a:solidFill>
                <a:effectLst/>
                <a:uLnTx/>
                <a:uFillTx/>
                <a:latin typeface="+mn-lt"/>
                <a:ea typeface="+mn-ea"/>
                <a:cs typeface="+mn-cs"/>
              </a:rPr>
              <a:t>》</a:t>
            </a:r>
            <a:endParaRPr kumimoji="0" lang="en-US" altLang="zh-CN" sz="2000" b="1" i="0" u="none" strike="noStrike" kern="1200" cap="all" spc="0" normalizeH="0" baseline="0" noProof="0" dirty="0" smtClean="0">
              <a:ln>
                <a:noFill/>
              </a:ln>
              <a:solidFill>
                <a:srgbClr val="FF3300"/>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r>
              <a:rPr kumimoji="0" lang="zh-CN" altLang="en-US" sz="2000" b="1" i="0" u="none" strike="noStrike" kern="1200" cap="all" spc="0" normalizeH="0" baseline="0" noProof="0" dirty="0" smtClean="0">
                <a:ln>
                  <a:noFill/>
                </a:ln>
                <a:solidFill>
                  <a:schemeClr val="tx1"/>
                </a:solidFill>
                <a:effectLst/>
                <a:uLnTx/>
                <a:uFillTx/>
                <a:latin typeface="+mn-lt"/>
                <a:ea typeface="+mn-ea"/>
                <a:cs typeface="+mn-cs"/>
              </a:rPr>
              <a:t>辅修、双学位：第四学期申请，各学院的具体时间不同，留意公文通或相关学院网站</a:t>
            </a:r>
            <a:endParaRPr kumimoji="0" lang="en-US" altLang="zh-CN" sz="2000" b="1"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r>
              <a:rPr kumimoji="0" lang="zh-CN" altLang="en-US" sz="2000" b="1" i="0" u="none" strike="noStrike" kern="1200" cap="all" spc="0" normalizeH="0" baseline="0" noProof="0" dirty="0" smtClean="0">
                <a:ln>
                  <a:noFill/>
                </a:ln>
                <a:solidFill>
                  <a:schemeClr val="tx1"/>
                </a:solidFill>
                <a:effectLst/>
                <a:uLnTx/>
                <a:uFillTx/>
                <a:latin typeface="+mn-lt"/>
                <a:ea typeface="+mn-ea"/>
                <a:cs typeface="+mn-cs"/>
              </a:rPr>
              <a:t>已经获得批准修读辅修、双学位的学生，选课系统中按主选身份选课。</a:t>
            </a:r>
            <a:endParaRPr kumimoji="0" lang="en-US" altLang="zh-CN" sz="2000" b="1"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r>
              <a:rPr kumimoji="0" lang="zh-CN" altLang="en-US" sz="2000" b="1" i="0" u="none" strike="noStrike" kern="1200" cap="all" spc="0" normalizeH="0" baseline="0" noProof="0" dirty="0" smtClean="0">
                <a:ln>
                  <a:noFill/>
                </a:ln>
                <a:solidFill>
                  <a:schemeClr val="tx1"/>
                </a:solidFill>
                <a:effectLst/>
                <a:uLnTx/>
                <a:uFillTx/>
                <a:latin typeface="+mn-lt"/>
                <a:ea typeface="+mn-ea"/>
                <a:cs typeface="+mn-cs"/>
              </a:rPr>
              <a:t>修读辅修及双学位的学生，出现课程两门次不及格以上，或者受到学校处分，其修读资格将被取消。</a:t>
            </a:r>
            <a:endParaRPr kumimoji="0" lang="en-US" altLang="zh-CN" sz="2000" b="1"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r>
              <a:rPr kumimoji="0" lang="zh-CN" altLang="en-US" sz="2000" b="1" i="0" u="none" strike="noStrike" kern="1200" cap="all" spc="0" normalizeH="0" baseline="0" noProof="0" dirty="0" smtClean="0">
                <a:ln>
                  <a:noFill/>
                </a:ln>
                <a:solidFill>
                  <a:schemeClr val="tx1"/>
                </a:solidFill>
                <a:effectLst/>
                <a:uLnTx/>
                <a:uFillTx/>
                <a:latin typeface="+mn-lt"/>
                <a:ea typeface="+mn-ea"/>
                <a:cs typeface="+mn-cs"/>
              </a:rPr>
              <a:t>交换生项目。可留意学校公文通，也可以到国际交流与合作部（办公楼</a:t>
            </a:r>
            <a:r>
              <a:rPr kumimoji="0" lang="en-US" altLang="zh-CN" sz="2000" b="1" i="0" u="none" strike="noStrike" kern="1200" cap="all" spc="0" normalizeH="0" baseline="0" noProof="0" dirty="0" smtClean="0">
                <a:ln>
                  <a:noFill/>
                </a:ln>
                <a:solidFill>
                  <a:schemeClr val="tx1"/>
                </a:solidFill>
                <a:effectLst/>
                <a:uLnTx/>
                <a:uFillTx/>
                <a:latin typeface="+mn-lt"/>
                <a:ea typeface="+mn-ea"/>
                <a:cs typeface="+mn-cs"/>
              </a:rPr>
              <a:t>321</a:t>
            </a:r>
            <a:r>
              <a:rPr kumimoji="0" lang="zh-CN" altLang="en-US" sz="2000" b="1" i="0" u="none" strike="noStrike" kern="1200" cap="all" spc="0" normalizeH="0" baseline="0" noProof="0" dirty="0" smtClean="0">
                <a:ln>
                  <a:noFill/>
                </a:ln>
                <a:solidFill>
                  <a:schemeClr val="tx1"/>
                </a:solidFill>
                <a:effectLst/>
                <a:uLnTx/>
                <a:uFillTx/>
                <a:latin typeface="+mn-lt"/>
                <a:ea typeface="+mn-ea"/>
                <a:cs typeface="+mn-cs"/>
              </a:rPr>
              <a:t>）咨询。交换生的学分转换，按</a:t>
            </a:r>
            <a:r>
              <a:rPr kumimoji="0" lang="en-US" altLang="zh-CN" sz="2000" b="1" i="0" u="none" strike="noStrike" kern="1200" cap="all" spc="0" normalizeH="0" baseline="0" noProof="0" dirty="0" smtClean="0">
                <a:ln>
                  <a:noFill/>
                </a:ln>
                <a:solidFill>
                  <a:schemeClr val="tx1"/>
                </a:solidFill>
                <a:effectLst/>
                <a:uLnTx/>
                <a:uFillTx/>
                <a:latin typeface="+mn-lt"/>
                <a:ea typeface="+mn-ea"/>
                <a:cs typeface="+mn-cs"/>
              </a:rPr>
              <a:t>《</a:t>
            </a:r>
            <a:r>
              <a:rPr kumimoji="0" lang="zh-CN" altLang="en-US" sz="2000" b="1" i="0" u="none" strike="noStrike" kern="1200" cap="all" spc="0" normalizeH="0" baseline="0" noProof="0" dirty="0" smtClean="0">
                <a:ln>
                  <a:noFill/>
                </a:ln>
                <a:solidFill>
                  <a:schemeClr val="tx1"/>
                </a:solidFill>
                <a:effectLst/>
                <a:uLnTx/>
                <a:uFillTx/>
                <a:latin typeface="+mn-lt"/>
                <a:ea typeface="+mn-ea"/>
                <a:cs typeface="+mn-cs"/>
              </a:rPr>
              <a:t>深圳大学本科生赴国（境）外学习管理细则</a:t>
            </a:r>
            <a:r>
              <a:rPr kumimoji="0" lang="en-US" altLang="zh-CN" sz="2000" b="1" i="0" u="none" strike="noStrike" kern="1200" cap="all" spc="0" normalizeH="0" baseline="0" noProof="0" dirty="0" smtClean="0">
                <a:ln>
                  <a:noFill/>
                </a:ln>
                <a:solidFill>
                  <a:schemeClr val="tx1"/>
                </a:solidFill>
                <a:effectLst/>
                <a:uLnTx/>
                <a:uFillTx/>
                <a:latin typeface="+mn-lt"/>
                <a:ea typeface="+mn-ea"/>
                <a:cs typeface="+mn-cs"/>
              </a:rPr>
              <a:t>》</a:t>
            </a:r>
            <a:r>
              <a:rPr kumimoji="0" lang="zh-CN" altLang="en-US" sz="2000" b="1" i="0" u="none" strike="noStrike" kern="1200" cap="all" spc="0" normalizeH="0" baseline="0" noProof="0" dirty="0" smtClean="0">
                <a:ln>
                  <a:noFill/>
                </a:ln>
                <a:solidFill>
                  <a:schemeClr val="tx1"/>
                </a:solidFill>
                <a:effectLst/>
                <a:uLnTx/>
                <a:uFillTx/>
                <a:latin typeface="+mn-lt"/>
                <a:ea typeface="+mn-ea"/>
                <a:cs typeface="+mn-cs"/>
              </a:rPr>
              <a:t>执行。填交换生课程学分认定书给系主任签名，再把表格交回院办</a:t>
            </a:r>
            <a:r>
              <a:rPr kumimoji="0" lang="en-US" altLang="zh-CN" sz="2000" b="1" i="0" u="none" strike="noStrike" kern="1200" cap="all" spc="0" normalizeH="0" baseline="0" noProof="0" dirty="0" smtClean="0">
                <a:ln>
                  <a:noFill/>
                </a:ln>
                <a:solidFill>
                  <a:schemeClr val="tx1"/>
                </a:solidFill>
                <a:effectLst/>
                <a:uLnTx/>
                <a:uFillTx/>
                <a:latin typeface="+mn-lt"/>
                <a:ea typeface="+mn-ea"/>
                <a:cs typeface="+mn-cs"/>
              </a:rPr>
              <a:t>2423E</a:t>
            </a:r>
            <a:r>
              <a:rPr kumimoji="0" lang="zh-CN" altLang="en-US" sz="2000" b="1" i="0" u="none" strike="noStrike" kern="1200" cap="all" spc="0" normalizeH="0" baseline="0" noProof="0" dirty="0" smtClean="0">
                <a:ln>
                  <a:noFill/>
                </a:ln>
                <a:solidFill>
                  <a:schemeClr val="tx1"/>
                </a:solidFill>
                <a:effectLst/>
                <a:uLnTx/>
                <a:uFillTx/>
                <a:latin typeface="+mn-lt"/>
                <a:ea typeface="+mn-ea"/>
                <a:cs typeface="+mn-cs"/>
              </a:rPr>
              <a:t>。</a:t>
            </a:r>
            <a:endParaRPr kumimoji="0" lang="en-US" altLang="zh-CN" sz="2000" b="1"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endParaRPr kumimoji="0" lang="en-US" altLang="zh-CN" sz="2000" b="1" i="0" u="none" strike="noStrike" kern="1200" cap="all" spc="0" normalizeH="0" baseline="0" noProof="0" dirty="0" smtClean="0">
              <a:ln>
                <a:noFill/>
              </a:ln>
              <a:solidFill>
                <a:srgbClr val="FF3300"/>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endParaRPr kumimoji="0" lang="en-US" altLang="zh-CN" sz="2000" b="1" i="0" u="none" strike="noStrike" kern="1200" cap="all" spc="0" normalizeH="0" baseline="0" noProof="0" dirty="0" smtClean="0">
              <a:ln>
                <a:noFill/>
              </a:ln>
              <a:solidFill>
                <a:srgbClr val="FF3300"/>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endParaRPr kumimoji="0" lang="en-US" altLang="zh-CN" sz="2000" b="1" i="0" u="none" strike="noStrike" kern="1200" cap="all" spc="0" normalizeH="0" baseline="0" noProof="0" dirty="0">
              <a:ln>
                <a:noFill/>
              </a:ln>
              <a:solidFill>
                <a:srgbClr val="FF3300"/>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4" name="Rectangle 2"/>
          <p:cNvSpPr>
            <a:spLocks noGrp="1" noChangeArrowheads="1"/>
          </p:cNvSpPr>
          <p:nvPr>
            <p:ph type="title"/>
          </p:nvPr>
        </p:nvSpPr>
        <p:spPr>
          <a:xfrm>
            <a:off x="685800" y="188913"/>
            <a:ext cx="7989888" cy="1595438"/>
          </a:xfr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4000" b="1" i="0" u="none" strike="noStrike" kern="1200" cap="all" spc="0" normalizeH="0" baseline="0" noProof="0" dirty="0">
                <a:ln>
                  <a:noFill/>
                </a:ln>
                <a:solidFill>
                  <a:srgbClr val="FF0000"/>
                </a:solidFill>
                <a:effectLst/>
                <a:uLnTx/>
                <a:uFillTx/>
                <a:latin typeface="+mj-lt"/>
                <a:ea typeface="+mj-ea"/>
                <a:cs typeface="+mj-cs"/>
              </a:rPr>
              <a:t>毕业、结业、肄业、论文答辩资格</a:t>
            </a:r>
            <a:endParaRPr kumimoji="0" lang="zh-CN" altLang="en-US" sz="4000" b="1" i="0" u="none" strike="noStrike" kern="1200" cap="all" spc="0" normalizeH="0" baseline="0" noProof="0" dirty="0">
              <a:ln>
                <a:noFill/>
              </a:ln>
              <a:solidFill>
                <a:srgbClr val="FF0000"/>
              </a:solidFill>
              <a:effectLst/>
              <a:uLnTx/>
              <a:uFillTx/>
              <a:latin typeface="+mj-lt"/>
              <a:ea typeface="+mj-ea"/>
              <a:cs typeface="+mj-cs"/>
            </a:endParaRPr>
          </a:p>
        </p:txBody>
      </p:sp>
      <p:sp>
        <p:nvSpPr>
          <p:cNvPr id="74755" name="Rectangle 3"/>
          <p:cNvSpPr>
            <a:spLocks noGrp="1" noChangeArrowheads="1"/>
          </p:cNvSpPr>
          <p:nvPr>
            <p:ph sz="quarter" idx="13" hasCustomPrompt="1"/>
          </p:nvPr>
        </p:nvSpPr>
        <p:spPr>
          <a:xfrm>
            <a:off x="250825" y="1557338"/>
            <a:ext cx="8642350" cy="4608513"/>
          </a:xfrm>
        </p:spPr>
        <p:txBody>
          <a:bodyPr vert="horz" lIns="91440" tIns="45720" rIns="91440" bIns="45720" rtlCol="0">
            <a:normAutofit lnSpcReduction="10000"/>
          </a:bodyPr>
          <a:lstStyle/>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2000" b="1" i="0" u="none" strike="noStrike" kern="1200" cap="all" spc="0" normalizeH="0" baseline="0" noProof="0" dirty="0">
                <a:ln>
                  <a:noFill/>
                </a:ln>
                <a:solidFill>
                  <a:srgbClr val="FF0000"/>
                </a:solidFill>
                <a:effectLst/>
                <a:uLnTx/>
                <a:uFillTx/>
                <a:latin typeface="+mn-lt"/>
                <a:ea typeface="+mn-ea"/>
                <a:cs typeface="+mn-cs"/>
              </a:rPr>
              <a:t>毕业</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：学生修满实践环节学分和课程学分要求，即可毕业</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a:t>
            </a: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2000" b="1" i="0" u="none" strike="noStrike" kern="1200" cap="all" spc="0" normalizeH="0" baseline="0" noProof="0" dirty="0">
                <a:ln>
                  <a:noFill/>
                </a:ln>
                <a:solidFill>
                  <a:srgbClr val="FF0000"/>
                </a:solidFill>
                <a:effectLst/>
                <a:uLnTx/>
                <a:uFillTx/>
                <a:latin typeface="+mn-lt"/>
                <a:ea typeface="+mn-ea"/>
                <a:cs typeface="+mn-cs"/>
              </a:rPr>
              <a:t>提前毕业</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：若学生在入学后三年内能够修满毕业学分要求，可于第五学期开学初提交提前毕业申请</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a:t>
            </a: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2000" b="1" i="0" u="none" strike="noStrike" kern="1200" cap="all" spc="0" normalizeH="0" baseline="0" noProof="0" dirty="0">
                <a:ln>
                  <a:noFill/>
                </a:ln>
                <a:solidFill>
                  <a:srgbClr val="FF0000"/>
                </a:solidFill>
                <a:effectLst/>
                <a:uLnTx/>
                <a:uFillTx/>
                <a:latin typeface="+mn-lt"/>
                <a:ea typeface="+mn-ea"/>
                <a:cs typeface="+mn-cs"/>
              </a:rPr>
              <a:t>延迟毕业</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a:t>
            </a: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2000" b="0" i="0" u="none" strike="noStrike" kern="1200" cap="all" spc="0" normalizeH="0" baseline="0" noProof="0" dirty="0">
                <a:ln>
                  <a:noFill/>
                </a:ln>
                <a:solidFill>
                  <a:schemeClr val="tx1"/>
                </a:solidFill>
                <a:effectLst/>
                <a:uLnTx/>
                <a:uFillTx/>
                <a:latin typeface="+mn-lt"/>
                <a:ea typeface="+mn-ea"/>
                <a:cs typeface="+mn-cs"/>
              </a:rPr>
              <a:t>      </a:t>
            </a:r>
            <a:r>
              <a:rPr kumimoji="0" lang="en-US" altLang="zh-CN" sz="2000" b="0" i="0" u="none" strike="noStrike" kern="1200" cap="all" spc="0" normalizeH="0" baseline="0" noProof="0" dirty="0">
                <a:ln>
                  <a:noFill/>
                </a:ln>
                <a:solidFill>
                  <a:schemeClr val="tx1"/>
                </a:solidFill>
                <a:effectLst/>
                <a:uLnTx/>
                <a:uFillTx/>
                <a:latin typeface="+mn-lt"/>
                <a:ea typeface="+mn-ea"/>
                <a:cs typeface="+mn-cs"/>
              </a:rPr>
              <a:t>1</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、学生第七学期初不需要填写</a:t>
            </a:r>
            <a:r>
              <a:rPr kumimoji="0" lang="en-US" altLang="zh-CN" sz="2000" b="0" i="0" u="none" strike="noStrike" kern="1200" cap="all" spc="0" normalizeH="0" baseline="0" noProof="0" dirty="0">
                <a:ln>
                  <a:noFill/>
                </a:ln>
                <a:solidFill>
                  <a:schemeClr val="tx1"/>
                </a:solidFill>
                <a:effectLst/>
                <a:uLnTx/>
                <a:uFillTx/>
                <a:latin typeface="+mn-lt"/>
                <a:ea typeface="+mn-ea"/>
                <a:cs typeface="+mn-cs"/>
              </a:rPr>
              <a:t>《</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毕业生信息采集表</a:t>
            </a:r>
            <a:r>
              <a:rPr kumimoji="0" lang="en-US" altLang="zh-CN" sz="2000" b="0" i="0" u="none" strike="noStrike" kern="1200" cap="all" spc="0" normalizeH="0" baseline="0" noProof="0" dirty="0">
                <a:ln>
                  <a:noFill/>
                </a:ln>
                <a:solidFill>
                  <a:schemeClr val="tx1"/>
                </a:solidFill>
                <a:effectLst/>
                <a:uLnTx/>
                <a:uFillTx/>
                <a:latin typeface="+mn-lt"/>
                <a:ea typeface="+mn-ea"/>
                <a:cs typeface="+mn-cs"/>
              </a:rPr>
              <a:t>》</a:t>
            </a:r>
            <a:endParaRPr kumimoji="0" lang="en-US" altLang="zh-CN"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en-US" altLang="zh-CN" sz="2000" b="0" i="0" u="none" strike="noStrike" kern="1200" cap="all" spc="0" normalizeH="0" baseline="0" noProof="0" dirty="0">
                <a:ln>
                  <a:noFill/>
                </a:ln>
                <a:solidFill>
                  <a:schemeClr val="tx1"/>
                </a:solidFill>
                <a:effectLst/>
                <a:uLnTx/>
                <a:uFillTx/>
                <a:latin typeface="+mn-lt"/>
                <a:ea typeface="+mn-ea"/>
                <a:cs typeface="+mn-cs"/>
              </a:rPr>
              <a:t>      2</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、若学生申请毕业后，因各种缘由无法修完毕业要求学分，最迟可在第八学期开学初</a:t>
            </a:r>
            <a:r>
              <a:rPr kumimoji="0" lang="en-US" altLang="zh-CN" sz="2000" b="0" i="0" u="none" strike="noStrike" kern="1200" cap="all" spc="0" normalizeH="0" baseline="0" noProof="0" dirty="0">
                <a:ln>
                  <a:noFill/>
                </a:ln>
                <a:solidFill>
                  <a:schemeClr val="tx1"/>
                </a:solidFill>
                <a:effectLst/>
                <a:uLnTx/>
                <a:uFillTx/>
                <a:latin typeface="+mn-lt"/>
                <a:ea typeface="+mn-ea"/>
                <a:cs typeface="+mn-cs"/>
              </a:rPr>
              <a:t>2</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周内提交延迟毕业申请。延迟毕业期限不能超过八年学制</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a:t>
            </a: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2000" b="0" i="0" u="none" strike="noStrike" kern="1200" cap="all" spc="0" normalizeH="0" baseline="0" noProof="0" dirty="0">
                <a:ln>
                  <a:noFill/>
                </a:ln>
                <a:solidFill>
                  <a:srgbClr val="FF0000"/>
                </a:solidFill>
                <a:effectLst/>
                <a:uLnTx/>
                <a:uFillTx/>
                <a:latin typeface="+mn-lt"/>
                <a:ea typeface="+mn-ea"/>
                <a:cs typeface="+mn-cs"/>
              </a:rPr>
              <a:t>结业</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：学生申请毕业后，若修满毕业课程总学分的</a:t>
            </a:r>
            <a:r>
              <a:rPr kumimoji="0" lang="en-US" altLang="zh-CN" sz="2000" b="0" i="0" u="none" strike="noStrike" kern="1200" cap="all" spc="0" normalizeH="0" baseline="0" noProof="0" dirty="0">
                <a:ln>
                  <a:noFill/>
                </a:ln>
                <a:solidFill>
                  <a:schemeClr val="tx1"/>
                </a:solidFill>
                <a:effectLst/>
                <a:uLnTx/>
                <a:uFillTx/>
                <a:latin typeface="+mn-lt"/>
                <a:ea typeface="+mn-ea"/>
                <a:cs typeface="+mn-cs"/>
              </a:rPr>
              <a:t>80%</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以上，将领取结业证书，结业一年内返校修完毕业所缺课程或学分可结业换毕业。结业超过一年的则不能再换取毕业证书</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a:t>
            </a: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2000" b="1" i="0" u="none" strike="noStrike" kern="1200" cap="all" spc="0" normalizeH="0" baseline="0" noProof="0" dirty="0">
                <a:ln>
                  <a:noFill/>
                </a:ln>
                <a:solidFill>
                  <a:srgbClr val="FF0000"/>
                </a:solidFill>
                <a:effectLst/>
                <a:uLnTx/>
                <a:uFillTx/>
                <a:latin typeface="+mn-lt"/>
                <a:ea typeface="+mn-ea"/>
                <a:cs typeface="+mn-cs"/>
              </a:rPr>
              <a:t>肄业：</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学生申请毕业后，若修读一年以上，且若所修课程总学分低于毕业课程学分的</a:t>
            </a:r>
            <a:r>
              <a:rPr kumimoji="0" lang="en-US" altLang="zh-CN" sz="2000" b="0" i="0" u="none" strike="noStrike" kern="1200" cap="all" spc="0" normalizeH="0" baseline="0" noProof="0" dirty="0">
                <a:ln>
                  <a:noFill/>
                </a:ln>
                <a:solidFill>
                  <a:schemeClr val="tx1"/>
                </a:solidFill>
                <a:effectLst/>
                <a:uLnTx/>
                <a:uFillTx/>
                <a:latin typeface="+mn-lt"/>
                <a:ea typeface="+mn-ea"/>
                <a:cs typeface="+mn-cs"/>
              </a:rPr>
              <a:t>80%</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，则领取肄业证书。不再换取毕业证书和学位证书</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a:t>
            </a: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2000" b="1" i="0" u="none" strike="noStrike" kern="1200" cap="all" spc="0" normalizeH="0" baseline="0" noProof="0" dirty="0">
                <a:ln>
                  <a:noFill/>
                </a:ln>
                <a:solidFill>
                  <a:srgbClr val="FF0000"/>
                </a:solidFill>
                <a:effectLst/>
                <a:uLnTx/>
                <a:uFillTx/>
                <a:latin typeface="+mn-lt"/>
                <a:ea typeface="+mn-ea"/>
                <a:cs typeface="+mn-cs"/>
              </a:rPr>
              <a:t>毕业论文答辩资格</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：已提出毕业申请的学生，若前七学期所修课程学分低于毕业总学分要求的</a:t>
            </a:r>
            <a:r>
              <a:rPr kumimoji="0" lang="en-US" altLang="zh-CN" sz="2000" b="0" i="0" u="none" strike="noStrike" kern="1200" cap="all" spc="0" normalizeH="0" baseline="0" noProof="0" dirty="0">
                <a:ln>
                  <a:noFill/>
                </a:ln>
                <a:solidFill>
                  <a:schemeClr val="tx1"/>
                </a:solidFill>
                <a:effectLst/>
                <a:uLnTx/>
                <a:uFillTx/>
                <a:latin typeface="+mn-lt"/>
                <a:ea typeface="+mn-ea"/>
                <a:cs typeface="+mn-cs"/>
              </a:rPr>
              <a:t>80%</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，取消该生的毕业论文答辩资格。</a:t>
            </a: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bldLst>
      <p:bldP spid="7475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4" name="Rectangle 2"/>
          <p:cNvSpPr>
            <a:spLocks noGrp="1" noChangeArrowheads="1"/>
          </p:cNvSpPr>
          <p:nvPr>
            <p:ph type="title"/>
          </p:nvPr>
        </p:nvSpPr>
        <p:spPr>
          <a:xfrm>
            <a:off x="457200" y="228600"/>
            <a:ext cx="8229600" cy="679450"/>
          </a:xfr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3200" b="0" i="0" u="none" strike="noStrike" kern="1200" cap="all" spc="0" normalizeH="0" baseline="0" noProof="0" dirty="0">
                <a:ln>
                  <a:noFill/>
                </a:ln>
                <a:solidFill>
                  <a:schemeClr val="tx1"/>
                </a:solidFill>
                <a:effectLst/>
                <a:uLnTx/>
                <a:uFillTx/>
                <a:latin typeface="+mj-lt"/>
                <a:ea typeface="+mj-ea"/>
                <a:cs typeface="+mj-cs"/>
                <a:hlinkClick r:id="rId1" action="ppaction://hlinkfile"/>
              </a:rPr>
              <a:t>工商管理专业全英班招生</a:t>
            </a:r>
            <a:endParaRPr kumimoji="0" lang="zh-CN" altLang="en-US" sz="3200" b="0" i="0" u="none" strike="noStrike" kern="1200" cap="all" spc="0" normalizeH="0" baseline="0" noProof="0" dirty="0">
              <a:ln>
                <a:noFill/>
              </a:ln>
              <a:solidFill>
                <a:schemeClr val="tx1"/>
              </a:solidFill>
              <a:effectLst/>
              <a:uLnTx/>
              <a:uFillTx/>
              <a:latin typeface="+mj-lt"/>
              <a:ea typeface="+mj-ea"/>
              <a:cs typeface="+mj-cs"/>
            </a:endParaRPr>
          </a:p>
        </p:txBody>
      </p:sp>
      <p:sp>
        <p:nvSpPr>
          <p:cNvPr id="79875" name="Rectangle 3"/>
          <p:cNvSpPr>
            <a:spLocks noGrp="1" noChangeArrowheads="1"/>
          </p:cNvSpPr>
          <p:nvPr>
            <p:ph sz="quarter" idx="13" hasCustomPrompt="1"/>
          </p:nvPr>
        </p:nvSpPr>
        <p:spPr>
          <a:xfrm>
            <a:off x="179388" y="908050"/>
            <a:ext cx="8964613" cy="5616575"/>
          </a:xfrm>
        </p:spPr>
        <p:txBody>
          <a:bodyPr vert="horz" lIns="91440" tIns="45720" rIns="91440" bIns="45720" rtlCol="0">
            <a:normAutofit/>
          </a:bodyPr>
          <a:lstStyle/>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0" i="0" u="none" strike="noStrike" kern="1200" cap="all" spc="0" normalizeH="0" baseline="0" noProof="0" dirty="0">
                <a:ln>
                  <a:noFill/>
                </a:ln>
                <a:solidFill>
                  <a:schemeClr val="tx1"/>
                </a:solidFill>
                <a:effectLst/>
                <a:uLnTx/>
                <a:uFillTx/>
                <a:latin typeface="+mn-lt"/>
                <a:ea typeface="+mn-ea"/>
                <a:cs typeface="+mn-cs"/>
              </a:rPr>
              <a:t>招生对象：面向</a:t>
            </a:r>
            <a:r>
              <a:rPr kumimoji="0" lang="en-US" altLang="zh-CN" sz="1600" b="0" i="0" u="none" strike="noStrike" kern="1200" cap="all" spc="0" normalizeH="0" baseline="0" noProof="0" dirty="0" smtClean="0">
                <a:ln>
                  <a:noFill/>
                </a:ln>
                <a:solidFill>
                  <a:schemeClr val="tx1"/>
                </a:solidFill>
                <a:effectLst/>
                <a:uLnTx/>
                <a:uFillTx/>
                <a:latin typeface="+mn-lt"/>
                <a:ea typeface="+mn-ea"/>
                <a:cs typeface="+mn-cs"/>
              </a:rPr>
              <a:t>2017</a:t>
            </a:r>
            <a:r>
              <a:rPr kumimoji="0" lang="zh-CN" altLang="en-US" sz="1600" b="0" i="0" u="none" strike="noStrike" kern="1200" cap="all" spc="0" normalizeH="0" baseline="0" noProof="0" dirty="0" smtClean="0">
                <a:ln>
                  <a:noFill/>
                </a:ln>
                <a:solidFill>
                  <a:schemeClr val="tx1"/>
                </a:solidFill>
                <a:effectLst/>
                <a:uLnTx/>
                <a:uFillTx/>
                <a:latin typeface="+mn-lt"/>
                <a:ea typeface="+mn-ea"/>
                <a:cs typeface="+mn-cs"/>
              </a:rPr>
              <a:t>级</a:t>
            </a:r>
            <a:r>
              <a:rPr kumimoji="0" lang="zh-CN" altLang="en-US" sz="1600" b="0" i="0" u="none" strike="noStrike" kern="1200" cap="all" spc="0" normalizeH="0" baseline="0" noProof="0" dirty="0">
                <a:ln>
                  <a:noFill/>
                </a:ln>
                <a:solidFill>
                  <a:schemeClr val="tx1"/>
                </a:solidFill>
                <a:effectLst/>
                <a:uLnTx/>
                <a:uFillTx/>
                <a:latin typeface="+mn-lt"/>
                <a:ea typeface="+mn-ea"/>
                <a:cs typeface="+mn-cs"/>
              </a:rPr>
              <a:t>管理学院</a:t>
            </a:r>
            <a:r>
              <a:rPr kumimoji="0" lang="zh-CN" altLang="en-US" sz="1600" b="0" i="0" u="none" strike="noStrike" kern="1200" cap="all" spc="0" normalizeH="0" baseline="0" noProof="0" dirty="0" smtClean="0">
                <a:ln>
                  <a:noFill/>
                </a:ln>
                <a:solidFill>
                  <a:schemeClr val="tx1"/>
                </a:solidFill>
                <a:effectLst/>
                <a:uLnTx/>
                <a:uFillTx/>
                <a:latin typeface="+mn-lt"/>
                <a:ea typeface="+mn-ea"/>
                <a:cs typeface="+mn-cs"/>
              </a:rPr>
              <a:t>新生</a:t>
            </a:r>
            <a:endParaRPr kumimoji="0" lang="zh-CN" altLang="en-US"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0" i="0" u="none" strike="noStrike" kern="1200" cap="all" spc="0" normalizeH="0" baseline="0" noProof="0" dirty="0">
                <a:ln>
                  <a:noFill/>
                </a:ln>
                <a:solidFill>
                  <a:schemeClr val="tx1"/>
                </a:solidFill>
                <a:effectLst/>
                <a:uLnTx/>
                <a:uFillTx/>
                <a:latin typeface="+mn-lt"/>
                <a:ea typeface="+mn-ea"/>
                <a:cs typeface="+mn-cs"/>
              </a:rPr>
              <a:t>选拔条件：</a:t>
            </a:r>
            <a:endParaRPr kumimoji="0" lang="zh-CN" altLang="en-US"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0" i="0" u="none" strike="noStrike" kern="1200" cap="all" spc="0" normalizeH="0" baseline="0" noProof="0" dirty="0">
                <a:ln>
                  <a:noFill/>
                </a:ln>
                <a:solidFill>
                  <a:schemeClr val="tx1"/>
                </a:solidFill>
                <a:effectLst/>
                <a:uLnTx/>
                <a:uFillTx/>
                <a:latin typeface="+mn-lt"/>
                <a:ea typeface="+mn-ea"/>
                <a:cs typeface="+mn-cs"/>
              </a:rPr>
              <a:t>          学生自愿报名，</a:t>
            </a:r>
            <a:r>
              <a:rPr kumimoji="0" lang="zh-CN" altLang="en-US" sz="1600" b="0" i="0" u="none" strike="noStrike" kern="1200" cap="all" spc="0" normalizeH="0" baseline="0" noProof="0" dirty="0" smtClean="0">
                <a:ln>
                  <a:noFill/>
                </a:ln>
                <a:solidFill>
                  <a:schemeClr val="tx1"/>
                </a:solidFill>
                <a:effectLst/>
                <a:uLnTx/>
                <a:uFillTx/>
                <a:latin typeface="+mn-lt"/>
                <a:ea typeface="+mn-ea"/>
                <a:cs typeface="+mn-cs"/>
              </a:rPr>
              <a:t>依据新生</a:t>
            </a:r>
            <a:r>
              <a:rPr kumimoji="0" lang="zh-CN" altLang="en-US" sz="1600" b="0" i="0" u="none" strike="noStrike" kern="1200" cap="all" spc="0" normalizeH="0" baseline="0" noProof="0" dirty="0">
                <a:ln>
                  <a:noFill/>
                </a:ln>
                <a:solidFill>
                  <a:schemeClr val="tx1"/>
                </a:solidFill>
                <a:effectLst/>
                <a:uLnTx/>
                <a:uFillTx/>
                <a:latin typeface="+mn-lt"/>
                <a:ea typeface="+mn-ea"/>
                <a:cs typeface="+mn-cs"/>
              </a:rPr>
              <a:t>入学英语水平测试成绩排序择优录取。若成绩相同，按照高考英语成绩排名录取。一经录取，即为工商管理专业</a:t>
            </a:r>
            <a:r>
              <a:rPr kumimoji="0" lang="zh-CN" altLang="en-US" sz="1600" b="0" i="0" u="none" strike="noStrike" kern="1200" cap="all" spc="0" normalizeH="0" baseline="0" noProof="0" dirty="0" smtClean="0">
                <a:ln>
                  <a:noFill/>
                </a:ln>
                <a:solidFill>
                  <a:schemeClr val="tx1"/>
                </a:solidFill>
                <a:effectLst/>
                <a:uLnTx/>
                <a:uFillTx/>
                <a:latin typeface="+mn-lt"/>
                <a:ea typeface="+mn-ea"/>
                <a:cs typeface="+mn-cs"/>
              </a:rPr>
              <a:t>。</a:t>
            </a:r>
            <a:endParaRPr kumimoji="0" lang="en-US" altLang="zh-CN" sz="16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endParaRPr kumimoji="0" lang="zh-CN" altLang="en-US"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0" i="0" u="none" strike="noStrike" kern="1200" cap="all" spc="0" normalizeH="0" baseline="0" noProof="0" dirty="0">
                <a:ln>
                  <a:noFill/>
                </a:ln>
                <a:solidFill>
                  <a:schemeClr val="tx1"/>
                </a:solidFill>
                <a:effectLst/>
                <a:uLnTx/>
                <a:uFillTx/>
                <a:latin typeface="+mn-lt"/>
                <a:ea typeface="+mn-ea"/>
                <a:cs typeface="+mn-cs"/>
              </a:rPr>
              <a:t>招生人数</a:t>
            </a:r>
            <a:r>
              <a:rPr kumimoji="0" lang="zh-CN" altLang="en-US" sz="1600" b="0" i="0" u="none" strike="noStrike" kern="1200" cap="all" spc="0" normalizeH="0" baseline="0" noProof="0" dirty="0" smtClean="0">
                <a:ln>
                  <a:noFill/>
                </a:ln>
                <a:solidFill>
                  <a:schemeClr val="tx1"/>
                </a:solidFill>
                <a:effectLst/>
                <a:uLnTx/>
                <a:uFillTx/>
                <a:latin typeface="+mn-lt"/>
                <a:ea typeface="+mn-ea"/>
                <a:cs typeface="+mn-cs"/>
              </a:rPr>
              <a:t>：</a:t>
            </a:r>
            <a:r>
              <a:rPr kumimoji="0" lang="en-US" altLang="zh-CN" sz="1600" b="0" i="0" u="none" strike="noStrike" kern="1200" cap="all" spc="0" normalizeH="0" baseline="0" noProof="0" dirty="0" smtClean="0">
                <a:ln>
                  <a:noFill/>
                </a:ln>
                <a:solidFill>
                  <a:schemeClr val="tx1"/>
                </a:solidFill>
                <a:effectLst/>
                <a:uLnTx/>
                <a:uFillTx/>
                <a:latin typeface="+mn-lt"/>
                <a:ea typeface="+mn-ea"/>
                <a:cs typeface="+mn-cs"/>
              </a:rPr>
              <a:t>30</a:t>
            </a:r>
            <a:r>
              <a:rPr kumimoji="0" lang="zh-CN" altLang="en-US" sz="1600" b="0" i="0" u="none" strike="noStrike" kern="1200" cap="all" spc="0" normalizeH="0" baseline="0" noProof="0" dirty="0" smtClean="0">
                <a:ln>
                  <a:noFill/>
                </a:ln>
                <a:solidFill>
                  <a:schemeClr val="tx1"/>
                </a:solidFill>
                <a:effectLst/>
                <a:uLnTx/>
                <a:uFillTx/>
                <a:latin typeface="+mn-lt"/>
                <a:ea typeface="+mn-ea"/>
                <a:cs typeface="+mn-cs"/>
              </a:rPr>
              <a:t>人</a:t>
            </a:r>
            <a:endParaRPr kumimoji="0" lang="zh-CN" altLang="en-US"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endParaRPr kumimoji="0" lang="zh-CN" altLang="en-US"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0" i="0" u="none" strike="noStrike" kern="1200" cap="all" spc="0" normalizeH="0" baseline="0" noProof="0" dirty="0">
                <a:ln>
                  <a:noFill/>
                </a:ln>
                <a:solidFill>
                  <a:schemeClr val="tx1"/>
                </a:solidFill>
                <a:effectLst/>
                <a:uLnTx/>
                <a:uFillTx/>
                <a:latin typeface="+mn-lt"/>
                <a:ea typeface="+mn-ea"/>
                <a:cs typeface="+mn-cs"/>
              </a:rPr>
              <a:t>授课语言：</a:t>
            </a:r>
            <a:endParaRPr kumimoji="0" lang="zh-CN" altLang="en-US"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0" i="0" u="none" strike="noStrike" kern="1200" cap="all" spc="0" normalizeH="0" baseline="0" noProof="0" dirty="0">
                <a:ln>
                  <a:noFill/>
                </a:ln>
                <a:solidFill>
                  <a:schemeClr val="tx1"/>
                </a:solidFill>
                <a:effectLst/>
                <a:uLnTx/>
                <a:uFillTx/>
                <a:latin typeface="+mn-lt"/>
                <a:ea typeface="+mn-ea"/>
                <a:cs typeface="+mn-cs"/>
              </a:rPr>
              <a:t>      专业必修课用英文授课</a:t>
            </a:r>
            <a:r>
              <a:rPr kumimoji="0" lang="zh-CN" altLang="en-US" sz="1600" b="0" i="0" u="none" strike="noStrike" kern="1200" cap="all" spc="0" normalizeH="0" baseline="0" noProof="0" dirty="0" smtClean="0">
                <a:ln>
                  <a:noFill/>
                </a:ln>
                <a:solidFill>
                  <a:schemeClr val="tx1"/>
                </a:solidFill>
                <a:effectLst/>
                <a:uLnTx/>
                <a:uFillTx/>
                <a:latin typeface="+mn-lt"/>
                <a:ea typeface="+mn-ea"/>
                <a:cs typeface="+mn-cs"/>
              </a:rPr>
              <a:t>，便捷多渠道出国留学途径及全英文的教育履历背景。</a:t>
            </a:r>
            <a:endParaRPr kumimoji="0" lang="zh-CN" altLang="en-US"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0" i="0" u="none" strike="noStrike" kern="1200" cap="all" spc="0" normalizeH="0" baseline="0" noProof="0" dirty="0">
                <a:ln>
                  <a:noFill/>
                </a:ln>
                <a:solidFill>
                  <a:schemeClr val="tx1"/>
                </a:solidFill>
                <a:effectLst/>
                <a:uLnTx/>
                <a:uFillTx/>
                <a:latin typeface="+mn-lt"/>
                <a:ea typeface="+mn-ea"/>
                <a:cs typeface="+mn-cs"/>
              </a:rPr>
              <a:t>选课：</a:t>
            </a:r>
            <a:endParaRPr kumimoji="0" lang="zh-CN" altLang="en-US"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0" i="0" u="none" strike="noStrike" kern="1200" cap="all" spc="0" normalizeH="0" baseline="0" noProof="0" dirty="0">
                <a:ln>
                  <a:noFill/>
                </a:ln>
                <a:solidFill>
                  <a:schemeClr val="tx1"/>
                </a:solidFill>
                <a:effectLst/>
                <a:uLnTx/>
                <a:uFillTx/>
                <a:latin typeface="+mn-lt"/>
                <a:ea typeface="+mn-ea"/>
                <a:cs typeface="+mn-cs"/>
              </a:rPr>
              <a:t>           录取名单确认前按照普通班课程表选课，名单确认后，于选课确认阶段结束</a:t>
            </a:r>
            <a:r>
              <a:rPr kumimoji="0" lang="zh-CN" altLang="en-US" sz="1600" b="0" i="0" u="none" strike="noStrike" kern="1200" cap="all" spc="0" normalizeH="0" baseline="0" noProof="0" dirty="0" smtClean="0">
                <a:ln>
                  <a:noFill/>
                </a:ln>
                <a:solidFill>
                  <a:schemeClr val="tx1"/>
                </a:solidFill>
                <a:effectLst/>
                <a:uLnTx/>
                <a:uFillTx/>
                <a:latin typeface="+mn-lt"/>
                <a:ea typeface="+mn-ea"/>
                <a:cs typeface="+mn-cs"/>
              </a:rPr>
              <a:t>前退掉</a:t>
            </a:r>
            <a:r>
              <a:rPr kumimoji="0" lang="zh-CN" altLang="en-US" sz="1600" b="0" i="0" u="none" strike="noStrike" kern="1200" cap="all" spc="0" normalizeH="0" baseline="0" noProof="0" dirty="0">
                <a:ln>
                  <a:noFill/>
                </a:ln>
                <a:solidFill>
                  <a:schemeClr val="tx1"/>
                </a:solidFill>
                <a:effectLst/>
                <a:uLnTx/>
                <a:uFillTx/>
                <a:latin typeface="+mn-lt"/>
                <a:ea typeface="+mn-ea"/>
                <a:cs typeface="+mn-cs"/>
              </a:rPr>
              <a:t>原课程，并按照全英班课程表选课。</a:t>
            </a:r>
            <a:endParaRPr kumimoji="0" lang="zh-CN" altLang="en-US"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0" i="0" u="none" strike="noStrike" kern="1200" cap="all" spc="0" normalizeH="0" baseline="0" noProof="0" dirty="0">
                <a:ln>
                  <a:noFill/>
                </a:ln>
                <a:solidFill>
                  <a:schemeClr val="tx1"/>
                </a:solidFill>
                <a:effectLst/>
                <a:uLnTx/>
                <a:uFillTx/>
                <a:latin typeface="+mn-lt"/>
                <a:ea typeface="+mn-ea"/>
                <a:cs typeface="+mn-cs"/>
              </a:rPr>
              <a:t>     </a:t>
            </a:r>
            <a:r>
              <a:rPr kumimoji="0" lang="zh-CN" altLang="en-US" sz="1600" b="1" i="0" u="none" strike="noStrike" kern="1200" cap="all" spc="0" normalizeH="0" baseline="0" noProof="0" dirty="0">
                <a:ln>
                  <a:noFill/>
                </a:ln>
                <a:solidFill>
                  <a:srgbClr val="FF3300"/>
                </a:solidFill>
                <a:effectLst/>
                <a:uLnTx/>
                <a:uFillTx/>
                <a:latin typeface="+mn-lt"/>
                <a:ea typeface="+mn-ea"/>
                <a:cs typeface="+mn-cs"/>
              </a:rPr>
              <a:t>特别强调：全英班学生每学期必须参加预选课，否则后果自负。</a:t>
            </a:r>
            <a:endParaRPr kumimoji="0" lang="zh-CN" altLang="en-US" sz="1600" b="1" i="0" u="none" strike="noStrike" kern="1200" cap="all" spc="0" normalizeH="0" baseline="0" noProof="0" dirty="0">
              <a:ln>
                <a:noFill/>
              </a:ln>
              <a:solidFill>
                <a:srgbClr val="FF3300"/>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endParaRPr kumimoji="0" lang="zh-CN" altLang="en-US"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0" i="0" u="none" strike="noStrike" kern="1200" cap="all" spc="0" normalizeH="0" baseline="0" noProof="0" dirty="0">
                <a:ln>
                  <a:noFill/>
                </a:ln>
                <a:solidFill>
                  <a:schemeClr val="tx1"/>
                </a:solidFill>
                <a:effectLst/>
                <a:uLnTx/>
                <a:uFillTx/>
                <a:latin typeface="+mn-lt"/>
                <a:ea typeface="+mn-ea"/>
                <a:cs typeface="+mn-cs"/>
              </a:rPr>
              <a:t>报名截止时间</a:t>
            </a:r>
            <a:r>
              <a:rPr kumimoji="0" lang="zh-CN" altLang="en-US" sz="1600" b="0" i="0" u="none" strike="noStrike" kern="1200" cap="all" spc="0" normalizeH="0" baseline="0" noProof="0" dirty="0" smtClean="0">
                <a:ln>
                  <a:noFill/>
                </a:ln>
                <a:solidFill>
                  <a:schemeClr val="tx1"/>
                </a:solidFill>
                <a:effectLst/>
                <a:uLnTx/>
                <a:uFillTx/>
                <a:latin typeface="+mn-lt"/>
                <a:ea typeface="+mn-ea"/>
                <a:cs typeface="+mn-cs"/>
              </a:rPr>
              <a:t>：</a:t>
            </a:r>
            <a:r>
              <a:rPr kumimoji="0" lang="zh-CN" altLang="en-US" sz="1600" b="1" i="0" u="none" strike="noStrike" kern="1200" cap="all" spc="0" normalizeH="0" baseline="0" noProof="0" dirty="0" smtClean="0">
                <a:ln>
                  <a:noFill/>
                </a:ln>
                <a:solidFill>
                  <a:srgbClr val="FFFF00"/>
                </a:solidFill>
                <a:effectLst/>
                <a:uLnTx/>
                <a:uFillTx/>
                <a:latin typeface="+mn-lt"/>
                <a:ea typeface="+mn-ea"/>
                <a:cs typeface="+mn-cs"/>
              </a:rPr>
              <a:t>详细情况见报到日下发材料。</a:t>
            </a:r>
            <a:endParaRPr kumimoji="0" lang="zh-CN" altLang="en-US" sz="1600" b="1" i="0" u="sng"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0" i="0" u="none" strike="noStrike" kern="1200" cap="all" spc="0" normalizeH="0" baseline="0" noProof="0" dirty="0">
                <a:ln>
                  <a:noFill/>
                </a:ln>
                <a:solidFill>
                  <a:schemeClr val="tx1"/>
                </a:solidFill>
                <a:effectLst/>
                <a:uLnTx/>
                <a:uFillTx/>
                <a:latin typeface="+mn-lt"/>
                <a:ea typeface="+mn-ea"/>
                <a:cs typeface="+mn-cs"/>
              </a:rPr>
              <a:t>报名地点：文科楼行政大楼</a:t>
            </a:r>
            <a:r>
              <a:rPr kumimoji="0" lang="en-US" altLang="zh-CN" sz="1600" b="0" i="0" u="none" strike="noStrike" kern="1200" cap="all" spc="0" normalizeH="0" baseline="0" noProof="0" dirty="0">
                <a:ln>
                  <a:noFill/>
                </a:ln>
                <a:solidFill>
                  <a:schemeClr val="tx1"/>
                </a:solidFill>
                <a:effectLst/>
                <a:uLnTx/>
                <a:uFillTx/>
                <a:latin typeface="+mn-lt"/>
                <a:ea typeface="+mn-ea"/>
                <a:cs typeface="+mn-cs"/>
              </a:rPr>
              <a:t>4</a:t>
            </a:r>
            <a:r>
              <a:rPr kumimoji="0" lang="zh-CN" altLang="en-US" sz="1600" b="0" i="0" u="none" strike="noStrike" kern="1200" cap="all" spc="0" normalizeH="0" baseline="0" noProof="0" dirty="0">
                <a:ln>
                  <a:noFill/>
                </a:ln>
                <a:solidFill>
                  <a:schemeClr val="tx1"/>
                </a:solidFill>
                <a:effectLst/>
                <a:uLnTx/>
                <a:uFillTx/>
                <a:latin typeface="+mn-lt"/>
                <a:ea typeface="+mn-ea"/>
                <a:cs typeface="+mn-cs"/>
              </a:rPr>
              <a:t>楼</a:t>
            </a:r>
            <a:r>
              <a:rPr kumimoji="0" lang="en-US" altLang="zh-CN" sz="1600" b="0" i="0" u="none" strike="noStrike" kern="1200" cap="all" spc="0" normalizeH="0" baseline="0" noProof="0" dirty="0" smtClean="0">
                <a:ln>
                  <a:noFill/>
                </a:ln>
                <a:solidFill>
                  <a:schemeClr val="tx1"/>
                </a:solidFill>
                <a:effectLst/>
                <a:uLnTx/>
                <a:uFillTx/>
                <a:latin typeface="+mn-lt"/>
                <a:ea typeface="+mn-ea"/>
                <a:cs typeface="+mn-cs"/>
              </a:rPr>
              <a:t>2423E    </a:t>
            </a:r>
            <a:endParaRPr kumimoji="0" lang="en-US" altLang="zh-CN"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endParaRPr kumimoji="0" lang="zh-CN" altLang="en-US" sz="1600" b="1" i="0" u="none" strike="noStrike" kern="1200" cap="all" spc="0" normalizeH="0" baseline="0" noProof="0" dirty="0">
              <a:ln>
                <a:noFill/>
              </a:ln>
              <a:solidFill>
                <a:srgbClr val="FFFF00"/>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1" i="0" u="none" strike="noStrike" kern="1200" cap="all" spc="0" normalizeH="0" baseline="0" noProof="0" dirty="0">
                <a:ln>
                  <a:noFill/>
                </a:ln>
                <a:solidFill>
                  <a:srgbClr val="FFFF00"/>
                </a:solidFill>
                <a:effectLst/>
                <a:uLnTx/>
                <a:uFillTx/>
                <a:latin typeface="+mn-lt"/>
                <a:ea typeface="+mn-ea"/>
                <a:cs typeface="+mn-cs"/>
              </a:rPr>
              <a:t>    </a:t>
            </a:r>
            <a:r>
              <a:rPr kumimoji="0" lang="zh-CN" altLang="en-US" sz="1600" b="1" i="0" u="none" strike="noStrike" kern="1200" cap="all" spc="0" normalizeH="0" baseline="0" noProof="0" dirty="0" smtClean="0">
                <a:ln>
                  <a:noFill/>
                </a:ln>
                <a:solidFill>
                  <a:srgbClr val="FFFF00"/>
                </a:solidFill>
                <a:effectLst/>
                <a:uLnTx/>
                <a:uFillTx/>
                <a:latin typeface="+mn-lt"/>
                <a:ea typeface="+mn-ea"/>
                <a:cs typeface="+mn-cs"/>
              </a:rPr>
              <a:t>课程</a:t>
            </a:r>
            <a:r>
              <a:rPr kumimoji="0" lang="zh-CN" altLang="en-US" sz="1600" b="1" i="0" u="none" strike="noStrike" kern="1200" cap="all" spc="0" normalizeH="0" baseline="0" noProof="0" dirty="0">
                <a:ln>
                  <a:noFill/>
                </a:ln>
                <a:solidFill>
                  <a:srgbClr val="FFFF00"/>
                </a:solidFill>
                <a:effectLst/>
                <a:uLnTx/>
                <a:uFillTx/>
                <a:latin typeface="+mn-lt"/>
                <a:ea typeface="+mn-ea"/>
                <a:cs typeface="+mn-cs"/>
              </a:rPr>
              <a:t>设置见</a:t>
            </a:r>
            <a:r>
              <a:rPr kumimoji="0" lang="en-US" altLang="zh-CN" sz="1600" b="1" i="0" u="none" strike="noStrike" kern="1200" cap="all" spc="0" normalizeH="0" baseline="0" noProof="0" dirty="0" smtClean="0">
                <a:ln>
                  <a:noFill/>
                </a:ln>
                <a:solidFill>
                  <a:srgbClr val="FFFF00"/>
                </a:solidFill>
                <a:effectLst/>
                <a:uLnTx/>
                <a:uFillTx/>
                <a:latin typeface="+mn-lt"/>
                <a:ea typeface="+mn-ea"/>
                <a:cs typeface="+mn-cs"/>
              </a:rPr>
              <a:t>2017</a:t>
            </a:r>
            <a:r>
              <a:rPr kumimoji="0" lang="zh-CN" altLang="en-US" sz="1600" b="1" i="0" u="none" strike="noStrike" kern="1200" cap="all" spc="0" normalizeH="0" baseline="0" noProof="0" dirty="0" smtClean="0">
                <a:ln>
                  <a:noFill/>
                </a:ln>
                <a:solidFill>
                  <a:srgbClr val="FFFF00"/>
                </a:solidFill>
                <a:effectLst/>
                <a:uLnTx/>
                <a:uFillTx/>
                <a:latin typeface="+mn-lt"/>
                <a:ea typeface="+mn-ea"/>
                <a:cs typeface="+mn-cs"/>
              </a:rPr>
              <a:t>级</a:t>
            </a:r>
            <a:r>
              <a:rPr kumimoji="0" lang="zh-CN" altLang="en-US" sz="1600" b="1" i="0" u="none" strike="noStrike" kern="1200" cap="all" spc="0" normalizeH="0" baseline="0" noProof="0" dirty="0">
                <a:ln>
                  <a:noFill/>
                </a:ln>
                <a:solidFill>
                  <a:srgbClr val="FFFF00"/>
                </a:solidFill>
                <a:effectLst/>
                <a:uLnTx/>
                <a:uFillTx/>
                <a:latin typeface="+mn-lt"/>
                <a:ea typeface="+mn-ea"/>
                <a:cs typeface="+mn-cs"/>
              </a:rPr>
              <a:t>管理学院本科人才培养方案</a:t>
            </a:r>
            <a:endParaRPr kumimoji="0" lang="zh-CN" altLang="en-US" sz="1600" b="1" i="0" u="none" strike="noStrike" kern="1200" cap="all" spc="0" normalizeH="0" baseline="0" noProof="0" dirty="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par>
    </p:tnLst>
    <p:bldLst>
      <p:bldP spid="798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内容占位符 2"/>
          <p:cNvSpPr>
            <a:spLocks noGrp="1"/>
          </p:cNvSpPr>
          <p:nvPr>
            <p:ph sz="quarter" idx="13" hasCustomPrompt="1"/>
          </p:nvPr>
        </p:nvSpPr>
        <p:spPr>
          <a:xfrm>
            <a:off x="107950" y="188913"/>
            <a:ext cx="9036050" cy="5907088"/>
          </a:xfrm>
        </p:spPr>
        <p:txBody>
          <a:bodyPr vert="horz" lIns="91440" tIns="45720" rIns="91440" bIns="45720" rtlCol="0">
            <a:normAutofit fontScale="92500" lnSpcReduction="10000"/>
          </a:bodyPr>
          <a:lstStyle/>
          <a:p>
            <a:pPr marL="228600" marR="0" lvl="0" indent="-228600" algn="ctr"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r>
              <a:rPr kumimoji="0" lang="zh-CN" altLang="zh-CN" sz="2800" b="1" i="0" u="none" strike="noStrike" kern="1200" cap="all" spc="0" normalizeH="0" baseline="0" noProof="0" dirty="0">
                <a:ln>
                  <a:noFill/>
                </a:ln>
                <a:solidFill>
                  <a:schemeClr val="tx1"/>
                </a:solidFill>
                <a:effectLst/>
                <a:uLnTx/>
                <a:uFillTx/>
                <a:latin typeface="+mn-lt"/>
                <a:ea typeface="+mn-ea"/>
                <a:cs typeface="+mn-cs"/>
              </a:rPr>
              <a:t>深圳大学与比利时列日大学合作办学</a:t>
            </a:r>
            <a:r>
              <a:rPr kumimoji="0" lang="en-US" altLang="zh-CN" sz="2800" b="1" i="0" u="none" strike="noStrike" kern="1200" cap="all" spc="0" normalizeH="0" baseline="0" noProof="0" dirty="0">
                <a:ln>
                  <a:noFill/>
                </a:ln>
                <a:solidFill>
                  <a:schemeClr val="tx1"/>
                </a:solidFill>
                <a:effectLst/>
                <a:uLnTx/>
                <a:uFillTx/>
                <a:latin typeface="+mn-lt"/>
                <a:ea typeface="+mn-ea"/>
                <a:cs typeface="+mn-cs"/>
              </a:rPr>
              <a:t>“2+1+1+1”</a:t>
            </a:r>
            <a:r>
              <a:rPr kumimoji="0" lang="zh-CN" altLang="zh-CN" sz="2800" b="1" i="0" u="none" strike="noStrike" kern="1200" cap="all" spc="0" normalizeH="0" baseline="0" noProof="0" dirty="0">
                <a:ln>
                  <a:noFill/>
                </a:ln>
                <a:solidFill>
                  <a:schemeClr val="tx1"/>
                </a:solidFill>
                <a:effectLst/>
                <a:uLnTx/>
                <a:uFillTx/>
                <a:latin typeface="+mn-lt"/>
                <a:ea typeface="+mn-ea"/>
                <a:cs typeface="+mn-cs"/>
              </a:rPr>
              <a:t>本硕连读国际班</a:t>
            </a:r>
            <a:endParaRPr kumimoji="0" lang="en-US" altLang="zh-CN" sz="2800" b="1"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r>
              <a:rPr kumimoji="0" lang="zh-CN" altLang="en-US" sz="2000" b="1" i="0" u="none" strike="noStrike" kern="1200" cap="all" spc="0" normalizeH="0" baseline="0" noProof="0" dirty="0">
                <a:ln>
                  <a:noFill/>
                </a:ln>
                <a:solidFill>
                  <a:schemeClr val="tx1"/>
                </a:solidFill>
                <a:effectLst/>
                <a:uLnTx/>
                <a:uFillTx/>
                <a:latin typeface="+mn-lt"/>
                <a:ea typeface="+mn-ea"/>
                <a:cs typeface="+mn-cs"/>
              </a:rPr>
              <a:t>办学模式</a:t>
            </a:r>
            <a:endParaRPr kumimoji="0" lang="en-US" altLang="zh-CN" sz="2000" b="1"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r>
              <a:rPr kumimoji="0" lang="en-US" altLang="zh-CN" sz="2000" b="0" i="0" u="none" strike="noStrike" kern="1200" cap="all" spc="0" normalizeH="0" baseline="0" noProof="0" dirty="0">
                <a:ln>
                  <a:noFill/>
                </a:ln>
                <a:solidFill>
                  <a:schemeClr val="tx1"/>
                </a:solidFill>
                <a:effectLst/>
                <a:uLnTx/>
                <a:uFillTx/>
                <a:latin typeface="+mn-lt"/>
                <a:ea typeface="+mn-ea"/>
                <a:cs typeface="+mn-cs"/>
              </a:rPr>
              <a:t>       </a:t>
            </a:r>
            <a:r>
              <a:rPr kumimoji="0" lang="zh-CN" altLang="zh-CN" sz="1800" b="0" i="0" u="none" strike="noStrike" kern="1200" cap="all" spc="0" normalizeH="0" baseline="0" noProof="0" dirty="0">
                <a:ln>
                  <a:noFill/>
                </a:ln>
                <a:solidFill>
                  <a:schemeClr val="tx1"/>
                </a:solidFill>
                <a:effectLst/>
                <a:uLnTx/>
                <a:uFillTx/>
                <a:latin typeface="+mn-lt"/>
                <a:ea typeface="+mn-ea"/>
                <a:cs typeface="+mn-cs"/>
              </a:rPr>
              <a:t>深圳大学与比利时列日大学联合举办“</a:t>
            </a:r>
            <a:r>
              <a:rPr kumimoji="0" lang="en-US" altLang="zh-CN" sz="1800" b="0" i="0" u="none" strike="noStrike" kern="1200" cap="all" spc="0" normalizeH="0" baseline="0" noProof="0" dirty="0">
                <a:ln>
                  <a:noFill/>
                </a:ln>
                <a:solidFill>
                  <a:schemeClr val="tx1"/>
                </a:solidFill>
                <a:effectLst/>
                <a:uLnTx/>
                <a:uFillTx/>
                <a:latin typeface="+mn-lt"/>
                <a:ea typeface="+mn-ea"/>
                <a:cs typeface="+mn-cs"/>
              </a:rPr>
              <a:t>2+1+1+1</a:t>
            </a:r>
            <a:r>
              <a:rPr kumimoji="0" lang="zh-CN" altLang="zh-CN" sz="1800" b="0" i="0" u="none" strike="noStrike" kern="1200" cap="all" spc="0" normalizeH="0" baseline="0" noProof="0" dirty="0">
                <a:ln>
                  <a:noFill/>
                </a:ln>
                <a:solidFill>
                  <a:schemeClr val="tx1"/>
                </a:solidFill>
                <a:effectLst/>
                <a:uLnTx/>
                <a:uFillTx/>
                <a:latin typeface="+mn-lt"/>
                <a:ea typeface="+mn-ea"/>
                <a:cs typeface="+mn-cs"/>
              </a:rPr>
              <a:t>” </a:t>
            </a:r>
            <a:r>
              <a:rPr kumimoji="0" lang="zh-CN" altLang="en-US" sz="1800" b="0" i="0" u="none" strike="noStrike" kern="1200" cap="all" spc="0" normalizeH="0" baseline="0" noProof="0" dirty="0" smtClean="0">
                <a:ln>
                  <a:noFill/>
                </a:ln>
                <a:solidFill>
                  <a:schemeClr val="tx1"/>
                </a:solidFill>
                <a:effectLst/>
                <a:uLnTx/>
                <a:uFillTx/>
                <a:latin typeface="+mn-lt"/>
                <a:ea typeface="+mn-ea"/>
                <a:cs typeface="+mn-cs"/>
              </a:rPr>
              <a:t>工商管理</a:t>
            </a:r>
            <a:r>
              <a:rPr kumimoji="0" lang="zh-CN" altLang="zh-CN" sz="1800" b="0" i="0" u="none" strike="noStrike" kern="1200" cap="all" spc="0" normalizeH="0" baseline="0" noProof="0" dirty="0" smtClean="0">
                <a:ln>
                  <a:noFill/>
                </a:ln>
                <a:solidFill>
                  <a:schemeClr val="tx1"/>
                </a:solidFill>
                <a:effectLst/>
                <a:uLnTx/>
                <a:uFillTx/>
                <a:latin typeface="+mn-lt"/>
                <a:ea typeface="+mn-ea"/>
                <a:cs typeface="+mn-cs"/>
              </a:rPr>
              <a:t>专业</a:t>
            </a:r>
            <a:r>
              <a:rPr kumimoji="0" lang="zh-CN" altLang="zh-CN" sz="1800" b="0" i="0" u="none" strike="noStrike" kern="1200" cap="all" spc="0" normalizeH="0" baseline="0" noProof="0" dirty="0">
                <a:ln>
                  <a:noFill/>
                </a:ln>
                <a:solidFill>
                  <a:schemeClr val="tx1"/>
                </a:solidFill>
                <a:effectLst/>
                <a:uLnTx/>
                <a:uFillTx/>
                <a:latin typeface="+mn-lt"/>
                <a:ea typeface="+mn-ea"/>
                <a:cs typeface="+mn-cs"/>
              </a:rPr>
              <a:t>与经济管理专业本科双证并直升列日大学</a:t>
            </a:r>
            <a:r>
              <a:rPr kumimoji="0" lang="en-US" altLang="zh-CN" sz="1800" b="0" i="0" u="none" strike="noStrike" kern="1200" cap="all" spc="0" normalizeH="0" baseline="0" noProof="0" dirty="0">
                <a:ln>
                  <a:noFill/>
                </a:ln>
                <a:solidFill>
                  <a:schemeClr val="tx1"/>
                </a:solidFill>
                <a:effectLst/>
                <a:uLnTx/>
                <a:uFillTx/>
                <a:latin typeface="+mn-lt"/>
                <a:ea typeface="+mn-ea"/>
                <a:cs typeface="+mn-cs"/>
              </a:rPr>
              <a:t>HEC</a:t>
            </a:r>
            <a:r>
              <a:rPr kumimoji="0" lang="zh-CN" altLang="zh-CN" sz="1800" b="0" i="0" u="none" strike="noStrike" kern="1200" cap="all" spc="0" normalizeH="0" baseline="0" noProof="0" dirty="0">
                <a:ln>
                  <a:noFill/>
                </a:ln>
                <a:solidFill>
                  <a:schemeClr val="tx1"/>
                </a:solidFill>
                <a:effectLst/>
                <a:uLnTx/>
                <a:uFillTx/>
                <a:latin typeface="+mn-lt"/>
                <a:ea typeface="+mn-ea"/>
                <a:cs typeface="+mn-cs"/>
              </a:rPr>
              <a:t>管理学院硕士学位国际班</a:t>
            </a:r>
            <a:r>
              <a:rPr kumimoji="0" lang="zh-CN" altLang="zh-CN" sz="1800" b="1" i="0" u="none" strike="noStrike" kern="1200" cap="all" spc="0" normalizeH="0" baseline="0" noProof="0" dirty="0">
                <a:ln>
                  <a:noFill/>
                </a:ln>
                <a:solidFill>
                  <a:schemeClr val="tx1"/>
                </a:solidFill>
                <a:effectLst/>
                <a:uLnTx/>
                <a:uFillTx/>
                <a:latin typeface="+mn-lt"/>
                <a:ea typeface="+mn-ea"/>
                <a:cs typeface="+mn-cs"/>
              </a:rPr>
              <a:t>，</a:t>
            </a:r>
            <a:r>
              <a:rPr kumimoji="0" lang="zh-CN" altLang="zh-CN" sz="1800" b="0" i="0" u="none" strike="noStrike" kern="1200" cap="all" spc="0" normalizeH="0" baseline="0" noProof="0" dirty="0">
                <a:ln>
                  <a:noFill/>
                </a:ln>
                <a:solidFill>
                  <a:schemeClr val="tx1"/>
                </a:solidFill>
                <a:effectLst/>
                <a:uLnTx/>
                <a:uFillTx/>
                <a:latin typeface="+mn-lt"/>
                <a:ea typeface="+mn-ea"/>
                <a:cs typeface="+mn-cs"/>
              </a:rPr>
              <a:t>拟为正规考入深圳大学本科生提供赴比利时列日大学</a:t>
            </a:r>
            <a:r>
              <a:rPr kumimoji="0" lang="en-US" altLang="zh-CN" sz="1800" b="0" i="0" u="none" strike="noStrike" kern="1200" cap="all" spc="0" normalizeH="0" baseline="0" noProof="0" dirty="0">
                <a:ln>
                  <a:noFill/>
                </a:ln>
                <a:solidFill>
                  <a:schemeClr val="tx1"/>
                </a:solidFill>
                <a:effectLst/>
                <a:uLnTx/>
                <a:uFillTx/>
                <a:latin typeface="+mn-lt"/>
                <a:ea typeface="+mn-ea"/>
                <a:cs typeface="+mn-cs"/>
              </a:rPr>
              <a:t>HEC</a:t>
            </a:r>
            <a:r>
              <a:rPr kumimoji="0" lang="zh-CN" altLang="zh-CN" sz="1800" b="0" i="0" u="none" strike="noStrike" kern="1200" cap="all" spc="0" normalizeH="0" baseline="0" noProof="0" dirty="0">
                <a:ln>
                  <a:noFill/>
                </a:ln>
                <a:solidFill>
                  <a:schemeClr val="tx1"/>
                </a:solidFill>
                <a:effectLst/>
                <a:uLnTx/>
                <a:uFillTx/>
                <a:latin typeface="+mn-lt"/>
                <a:ea typeface="+mn-ea"/>
                <a:cs typeface="+mn-cs"/>
              </a:rPr>
              <a:t>管理学院攻读经济管理专业本科及管理专业硕士，即本硕连读学位项目，并获取两校分别颁发的学士学位证书以及比利时列日大学颁发的硕士学位证书的机会</a:t>
            </a:r>
            <a:r>
              <a:rPr kumimoji="0" lang="zh-CN" altLang="zh-CN" sz="2000" b="0" i="0" u="none" strike="noStrike" kern="1200" cap="all" spc="0" normalizeH="0" baseline="0" noProof="0" dirty="0">
                <a:ln>
                  <a:noFill/>
                </a:ln>
                <a:solidFill>
                  <a:schemeClr val="tx1"/>
                </a:solidFill>
                <a:effectLst/>
                <a:uLnTx/>
                <a:uFillTx/>
                <a:latin typeface="+mn-lt"/>
                <a:ea typeface="+mn-ea"/>
                <a:cs typeface="+mn-cs"/>
              </a:rPr>
              <a:t>。</a:t>
            </a:r>
            <a:endParaRPr kumimoji="0" lang="zh-CN" altLang="zh-CN"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endParaRPr kumimoji="0" lang="en-US" altLang="zh-CN" sz="2000" b="1"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r>
              <a:rPr kumimoji="0" lang="en-US" altLang="zh-CN" sz="2000" b="0" i="0" u="none" strike="noStrike" kern="1200" cap="all" spc="0" normalizeH="0" baseline="0" noProof="0" dirty="0">
                <a:ln>
                  <a:noFill/>
                </a:ln>
                <a:solidFill>
                  <a:schemeClr val="tx1"/>
                </a:solidFill>
                <a:effectLst/>
                <a:uLnTx/>
                <a:uFillTx/>
                <a:latin typeface="+mn-lt"/>
                <a:ea typeface="+mn-ea"/>
                <a:cs typeface="+mn-cs"/>
              </a:rPr>
              <a:t>       </a:t>
            </a:r>
            <a:r>
              <a:rPr kumimoji="0" lang="zh-CN" altLang="zh-CN" sz="1800" b="0" i="0" u="none" strike="noStrike" kern="1200" cap="all" spc="0" normalizeH="0" baseline="0" noProof="0" dirty="0">
                <a:ln>
                  <a:noFill/>
                </a:ln>
                <a:solidFill>
                  <a:schemeClr val="tx1"/>
                </a:solidFill>
                <a:effectLst/>
                <a:uLnTx/>
                <a:uFillTx/>
                <a:latin typeface="+mn-lt"/>
                <a:ea typeface="+mn-ea"/>
                <a:cs typeface="+mn-cs"/>
              </a:rPr>
              <a:t>学生第一学年、第二学年在深圳大学管理学院学习，中文授课（在进入第三学年阶段学习之前英文需达到要求）；第三学年列日大学</a:t>
            </a:r>
            <a:r>
              <a:rPr kumimoji="0" lang="en-US" altLang="zh-CN" sz="1800" b="0" i="0" u="none" strike="noStrike" kern="1200" cap="all" spc="0" normalizeH="0" baseline="0" noProof="0" dirty="0">
                <a:ln>
                  <a:noFill/>
                </a:ln>
                <a:solidFill>
                  <a:schemeClr val="tx1"/>
                </a:solidFill>
                <a:effectLst/>
                <a:uLnTx/>
                <a:uFillTx/>
                <a:latin typeface="+mn-lt"/>
                <a:ea typeface="+mn-ea"/>
                <a:cs typeface="+mn-cs"/>
              </a:rPr>
              <a:t>HEC</a:t>
            </a:r>
            <a:r>
              <a:rPr kumimoji="0" lang="zh-CN" altLang="zh-CN" sz="1800" b="0" i="0" u="none" strike="noStrike" kern="1200" cap="all" spc="0" normalizeH="0" baseline="0" noProof="0" dirty="0">
                <a:ln>
                  <a:noFill/>
                </a:ln>
                <a:solidFill>
                  <a:schemeClr val="tx1"/>
                </a:solidFill>
                <a:effectLst/>
                <a:uLnTx/>
                <a:uFillTx/>
                <a:latin typeface="+mn-lt"/>
                <a:ea typeface="+mn-ea"/>
                <a:cs typeface="+mn-cs"/>
              </a:rPr>
              <a:t>管理学院教授到深圳大学以英文教授四门课程；第三学年第二学期，学生在完成深圳大学第三学年要求的其它课程学习后，学生暑期到列日大学</a:t>
            </a:r>
            <a:r>
              <a:rPr kumimoji="0" lang="en-US" altLang="zh-CN" sz="1800" b="0" i="0" u="none" strike="noStrike" kern="1200" cap="all" spc="0" normalizeH="0" baseline="0" noProof="0" dirty="0">
                <a:ln>
                  <a:noFill/>
                </a:ln>
                <a:solidFill>
                  <a:schemeClr val="tx1"/>
                </a:solidFill>
                <a:effectLst/>
                <a:uLnTx/>
                <a:uFillTx/>
                <a:latin typeface="+mn-lt"/>
                <a:ea typeface="+mn-ea"/>
                <a:cs typeface="+mn-cs"/>
              </a:rPr>
              <a:t>HEC</a:t>
            </a:r>
            <a:r>
              <a:rPr kumimoji="0" lang="zh-CN" altLang="zh-CN" sz="1800" b="0" i="0" u="none" strike="noStrike" kern="1200" cap="all" spc="0" normalizeH="0" baseline="0" noProof="0" dirty="0">
                <a:ln>
                  <a:noFill/>
                </a:ln>
                <a:solidFill>
                  <a:schemeClr val="tx1"/>
                </a:solidFill>
                <a:effectLst/>
                <a:uLnTx/>
                <a:uFillTx/>
                <a:latin typeface="+mn-lt"/>
                <a:ea typeface="+mn-ea"/>
                <a:cs typeface="+mn-cs"/>
              </a:rPr>
              <a:t>管理学院参加为期三周的夏季课程学习，全英文授课；第四学年学生在比利时列日大学</a:t>
            </a:r>
            <a:r>
              <a:rPr kumimoji="0" lang="en-US" altLang="zh-CN" sz="1800" b="0" i="0" u="none" strike="noStrike" kern="1200" cap="all" spc="0" normalizeH="0" baseline="0" noProof="0" dirty="0">
                <a:ln>
                  <a:noFill/>
                </a:ln>
                <a:solidFill>
                  <a:schemeClr val="tx1"/>
                </a:solidFill>
                <a:effectLst/>
                <a:uLnTx/>
                <a:uFillTx/>
                <a:latin typeface="+mn-lt"/>
                <a:ea typeface="+mn-ea"/>
                <a:cs typeface="+mn-cs"/>
              </a:rPr>
              <a:t>HEC</a:t>
            </a:r>
            <a:r>
              <a:rPr kumimoji="0" lang="zh-CN" altLang="zh-CN" sz="1800" b="0" i="0" u="none" strike="noStrike" kern="1200" cap="all" spc="0" normalizeH="0" baseline="0" noProof="0" dirty="0">
                <a:ln>
                  <a:noFill/>
                </a:ln>
                <a:solidFill>
                  <a:schemeClr val="tx1"/>
                </a:solidFill>
                <a:effectLst/>
                <a:uLnTx/>
                <a:uFillTx/>
                <a:latin typeface="+mn-lt"/>
                <a:ea typeface="+mn-ea"/>
                <a:cs typeface="+mn-cs"/>
              </a:rPr>
              <a:t>管理学院学习。完成双方院校本科课程学习并顺利毕业的学生，可同时获得深圳大学管理学院电子商务专业本科毕业文凭、学士学位证书和列日大学</a:t>
            </a:r>
            <a:r>
              <a:rPr kumimoji="0" lang="en-US" altLang="zh-CN" sz="1800" b="0" i="0" u="none" strike="noStrike" kern="1200" cap="all" spc="0" normalizeH="0" baseline="0" noProof="0" dirty="0">
                <a:ln>
                  <a:noFill/>
                </a:ln>
                <a:solidFill>
                  <a:schemeClr val="tx1"/>
                </a:solidFill>
                <a:effectLst/>
                <a:uLnTx/>
                <a:uFillTx/>
                <a:latin typeface="+mn-lt"/>
                <a:ea typeface="+mn-ea"/>
                <a:cs typeface="+mn-cs"/>
              </a:rPr>
              <a:t>HEC</a:t>
            </a:r>
            <a:r>
              <a:rPr kumimoji="0" lang="zh-CN" altLang="zh-CN" sz="1800" b="0" i="0" u="none" strike="noStrike" kern="1200" cap="all" spc="0" normalizeH="0" baseline="0" noProof="0" dirty="0">
                <a:ln>
                  <a:noFill/>
                </a:ln>
                <a:solidFill>
                  <a:schemeClr val="tx1"/>
                </a:solidFill>
                <a:effectLst/>
                <a:uLnTx/>
                <a:uFillTx/>
                <a:latin typeface="+mn-lt"/>
                <a:ea typeface="+mn-ea"/>
                <a:cs typeface="+mn-cs"/>
              </a:rPr>
              <a:t>管理学院经济与管理专业的学士学位证书</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a:t>
            </a:r>
            <a:endParaRPr kumimoji="0" lang="zh-CN" altLang="zh-CN"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endParaRPr kumimoji="0" lang="en-US" altLang="zh-CN" sz="2000" b="1"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endParaRPr kumimoji="0" lang="zh-CN" altLang="zh-CN" sz="28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defRPr/>
            </a:pP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3" hasCustomPrompt="1"/>
          </p:nvPr>
        </p:nvSpPr>
        <p:spPr>
          <a:xfrm>
            <a:off x="685800" y="785813"/>
            <a:ext cx="7772400" cy="5005388"/>
          </a:xfrm>
        </p:spPr>
        <p:txBody>
          <a:bodyPr vert="horz" lIns="91440" tIns="45720" rIns="91440" bIns="45720" rtlCol="0">
            <a:normAutofit fontScale="92500"/>
          </a:bodyPr>
          <a:lstStyle/>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1" i="0" u="none" strike="noStrike" kern="1200" cap="all" spc="0" normalizeH="0" baseline="0" noProof="0" dirty="0" smtClean="0">
                <a:ln>
                  <a:noFill/>
                </a:ln>
                <a:solidFill>
                  <a:schemeClr val="tx1"/>
                </a:solidFill>
                <a:effectLst/>
                <a:uLnTx/>
                <a:uFillTx/>
                <a:latin typeface="+mn-lt"/>
                <a:ea typeface="+mn-ea"/>
                <a:cs typeface="+mn-cs"/>
              </a:rPr>
              <a:t>招录结果</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：录取名单将在深圳大学管理学院官网发布。</a:t>
            </a: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1" i="0" u="none" strike="noStrike" kern="1200" cap="all" spc="0" normalizeH="0" baseline="0" noProof="0" dirty="0" smtClean="0">
                <a:ln>
                  <a:noFill/>
                </a:ln>
                <a:solidFill>
                  <a:schemeClr val="tx1"/>
                </a:solidFill>
                <a:effectLst/>
                <a:uLnTx/>
                <a:uFillTx/>
                <a:latin typeface="+mn-lt"/>
                <a:ea typeface="+mn-ea"/>
                <a:cs typeface="+mn-cs"/>
              </a:rPr>
              <a:t>招生宣讲会时间及地点：</a:t>
            </a: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en-US" sz="2000" b="0" i="0" u="none" strike="noStrike" kern="1200" cap="all" spc="0" normalizeH="0" baseline="0" noProof="0" dirty="0" smtClean="0">
                <a:ln>
                  <a:noFill/>
                </a:ln>
                <a:solidFill>
                  <a:schemeClr val="tx1"/>
                </a:solidFill>
                <a:effectLst/>
                <a:uLnTx/>
                <a:uFillTx/>
                <a:latin typeface="+mn-lt"/>
                <a:ea typeface="+mn-ea"/>
                <a:cs typeface="+mn-cs"/>
              </a:rPr>
              <a:t>2017</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年</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9</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月</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9</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日晚上</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19:00-20:30</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，科技楼</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3</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号报告厅</a:t>
            </a: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en-US" sz="2000" b="0" i="0" u="none" strike="noStrike" kern="1200" cap="all" spc="0" normalizeH="0" baseline="0" noProof="0" dirty="0" smtClean="0">
                <a:ln>
                  <a:noFill/>
                </a:ln>
                <a:solidFill>
                  <a:schemeClr val="tx1"/>
                </a:solidFill>
                <a:effectLst/>
                <a:uLnTx/>
                <a:uFillTx/>
                <a:latin typeface="+mn-lt"/>
                <a:ea typeface="+mn-ea"/>
                <a:cs typeface="+mn-cs"/>
              </a:rPr>
              <a:t>2017</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年</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9</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月</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12</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日晚上</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19:00-20:30</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，文科楼</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4</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楼管理学院</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1400</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会议室</a:t>
            </a: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en-US" sz="2000" b="0" i="0" u="none" strike="noStrike" kern="1200" cap="all" spc="0" normalizeH="0" baseline="0" noProof="0" dirty="0" smtClean="0">
                <a:ln>
                  <a:noFill/>
                </a:ln>
                <a:solidFill>
                  <a:schemeClr val="tx1"/>
                </a:solidFill>
                <a:effectLst/>
                <a:uLnTx/>
                <a:uFillTx/>
                <a:latin typeface="+mn-lt"/>
                <a:ea typeface="+mn-ea"/>
                <a:cs typeface="+mn-cs"/>
              </a:rPr>
              <a:t>2017</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年</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9</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月</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14</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日中午</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 12:30-13:30</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，文科楼</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4</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楼管理学院</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1400</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会议室</a:t>
            </a: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en-US" sz="2000" b="0" i="0" u="none" strike="noStrike" kern="1200" cap="all" spc="0" normalizeH="0" baseline="0" noProof="0" dirty="0" smtClean="0">
                <a:ln>
                  <a:noFill/>
                </a:ln>
                <a:solidFill>
                  <a:schemeClr val="tx1"/>
                </a:solidFill>
                <a:effectLst/>
                <a:uLnTx/>
                <a:uFillTx/>
                <a:latin typeface="+mn-lt"/>
                <a:ea typeface="+mn-ea"/>
                <a:cs typeface="+mn-cs"/>
              </a:rPr>
              <a:t>2017</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年</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9</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月</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19</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日晚上</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19:00-20:30</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，文科楼</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4</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楼管理学院</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1400</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会议室</a:t>
            </a: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1" i="0" u="none" strike="noStrike" kern="1200" cap="all" spc="0" normalizeH="0" baseline="0" noProof="0" dirty="0" smtClean="0">
                <a:ln>
                  <a:noFill/>
                </a:ln>
                <a:solidFill>
                  <a:schemeClr val="tx1"/>
                </a:solidFill>
                <a:effectLst/>
                <a:uLnTx/>
                <a:uFillTx/>
                <a:latin typeface="+mn-lt"/>
                <a:ea typeface="+mn-ea"/>
                <a:cs typeface="+mn-cs"/>
              </a:rPr>
              <a:t>招生咨询及联系方式：</a:t>
            </a: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高老师</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0755-88379747</a:t>
            </a: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张老师</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   26535151</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13691998006</a:t>
            </a: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王老师</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   26558636</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a:t>
            </a:r>
            <a:r>
              <a:rPr kumimoji="0" lang="en-US" sz="2000" b="0" i="0" u="none" strike="noStrike" kern="1200" cap="all" spc="0" normalizeH="0" baseline="0" noProof="0" dirty="0" smtClean="0">
                <a:ln>
                  <a:noFill/>
                </a:ln>
                <a:solidFill>
                  <a:schemeClr val="tx1"/>
                </a:solidFill>
                <a:effectLst/>
                <a:uLnTx/>
                <a:uFillTx/>
                <a:latin typeface="+mn-lt"/>
                <a:ea typeface="+mn-ea"/>
                <a:cs typeface="+mn-cs"/>
              </a:rPr>
              <a:t>13424248075</a:t>
            </a: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标题 1"/>
          <p:cNvSpPr>
            <a:spLocks noGrp="1"/>
          </p:cNvSpPr>
          <p:nvPr>
            <p:ph sz="quarter" idx="13" hasCustomPrompt="1"/>
          </p:nvPr>
        </p:nvSpPr>
        <p:spPr bwMode="auto">
          <a:xfrm>
            <a:off x="685800" y="714375"/>
            <a:ext cx="7772400" cy="5076825"/>
          </a:xfrm>
        </p:spPr>
        <p:txBody>
          <a:bodyPr vert="horz" wrap="square" lIns="91440" tIns="45720" rIns="91440" bIns="45720" numCol="1" rtlCol="0" anchor="t" anchorCtr="0" compatLnSpc="1">
            <a:normAutofit lnSpcReduction="10000"/>
          </a:bodyPr>
          <a:lstStyle/>
          <a:p>
            <a:pPr marL="228600" marR="0" lvl="0" indent="-228600" algn="l" defTabSz="914400" rtl="0" eaLnBrk="0" fontAlgn="base" latinLnBrk="0" hangingPunct="0">
              <a:lnSpc>
                <a:spcPct val="100000"/>
              </a:lnSpc>
              <a:spcBef>
                <a:spcPts val="1000"/>
              </a:spcBef>
              <a:spcAft>
                <a:spcPct val="0"/>
              </a:spcAft>
              <a:buClr>
                <a:schemeClr val="tx1"/>
              </a:buClr>
              <a:buSzTx/>
              <a:buFont typeface="Arial" panose="020B0604020202020204" pitchFamily="34" charset="0"/>
              <a:buChar char="•"/>
              <a:defRPr/>
            </a:pPr>
            <a:r>
              <a:rPr kumimoji="0" lang="zh-CN" altLang="en-US" sz="1900" b="1" i="0" u="none" strike="noStrike" kern="1200" cap="none" spc="0" normalizeH="0" baseline="0" noProof="0" smtClean="0">
                <a:ln>
                  <a:noFill/>
                </a:ln>
                <a:solidFill>
                  <a:schemeClr val="tx1"/>
                </a:solidFill>
                <a:effectLst/>
                <a:uLnTx/>
                <a:uFillTx/>
                <a:latin typeface="+mn-lt"/>
                <a:ea typeface="+mn-ea"/>
                <a:cs typeface="+mn-cs"/>
              </a:rPr>
              <a:t>招生选拔流程</a:t>
            </a:r>
            <a:endParaRPr kumimoji="0" lang="zh-CN" altLang="en-US" sz="1900" b="0" i="0" u="none" strike="noStrike" kern="1200" cap="none" spc="0" normalizeH="0" baseline="0" noProof="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00000"/>
              </a:lnSpc>
              <a:spcBef>
                <a:spcPts val="1000"/>
              </a:spcBef>
              <a:spcAft>
                <a:spcPct val="0"/>
              </a:spcAft>
              <a:buClr>
                <a:schemeClr val="tx1"/>
              </a:buClr>
              <a:buSzTx/>
              <a:buFont typeface="Arial" panose="020B0604020202020204" pitchFamily="34" charset="0"/>
              <a:buChar char="•"/>
              <a:defRPr/>
            </a:pPr>
            <a:r>
              <a:rPr kumimoji="0" lang="zh-CN" altLang="en-US" sz="1900" b="1" i="0" u="none" strike="noStrike" kern="1200" cap="none" spc="0" normalizeH="0" baseline="0" noProof="0" smtClean="0">
                <a:ln>
                  <a:noFill/>
                </a:ln>
                <a:solidFill>
                  <a:schemeClr val="tx1"/>
                </a:solidFill>
                <a:effectLst/>
                <a:uLnTx/>
                <a:uFillTx/>
                <a:latin typeface="+mn-lt"/>
                <a:ea typeface="+mn-ea"/>
                <a:cs typeface="+mn-cs"/>
              </a:rPr>
              <a:t>报名方式：</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rPr>
              <a:t>1</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）于管理学院教务室文科楼行政大楼</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rPr>
              <a:t>4</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楼</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rPr>
              <a:t>2423E</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领取</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rPr>
              <a:t>《</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深圳大学与比利时列日大学本硕直读国际班报名表</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rPr>
              <a:t>》</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（电子版报名表可在管理学院官网的“</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hlinkClick r:id="rId1"/>
              </a:rPr>
              <a:t>本科培养</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hlinkClick r:id="rId1"/>
              </a:rPr>
              <a:t>/</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表格下载”栏目下载，</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rPr>
              <a:t>QQ</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群共享文件中也可下载），填写并贴二寸免冠近期彩照（报名表需获</a:t>
            </a:r>
            <a:r>
              <a:rPr kumimoji="0" lang="zh-CN" altLang="en-US" sz="1900" b="1" i="0" u="sng" strike="noStrike" kern="1200" cap="none" spc="0" normalizeH="0" baseline="0" noProof="0" smtClean="0">
                <a:ln>
                  <a:noFill/>
                </a:ln>
                <a:solidFill>
                  <a:schemeClr val="tx1"/>
                </a:solidFill>
                <a:effectLst/>
                <a:uLnTx/>
                <a:uFillTx/>
                <a:latin typeface="+mn-lt"/>
                <a:ea typeface="+mn-ea"/>
                <a:cs typeface="+mn-cs"/>
              </a:rPr>
              <a:t>家长批准并签字</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rPr>
              <a:t>2</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a:t>
            </a:r>
            <a:r>
              <a:rPr kumimoji="0" lang="zh-CN" altLang="en-US" sz="1900" b="1" i="0" u="sng" strike="noStrike" kern="1200" cap="none" spc="0" normalizeH="0" baseline="0" noProof="0" smtClean="0">
                <a:ln>
                  <a:noFill/>
                </a:ln>
                <a:solidFill>
                  <a:schemeClr val="tx1"/>
                </a:solidFill>
                <a:effectLst/>
                <a:uLnTx/>
                <a:uFillTx/>
                <a:latin typeface="+mn-lt"/>
                <a:ea typeface="+mn-ea"/>
                <a:cs typeface="+mn-cs"/>
              </a:rPr>
              <a:t>即日起至</a:t>
            </a:r>
            <a:r>
              <a:rPr kumimoji="0" lang="en-US" altLang="zh-CN" sz="1900" b="1" i="0" u="sng" strike="noStrike" kern="1200" cap="none" spc="0" normalizeH="0" baseline="0" noProof="0" smtClean="0">
                <a:ln>
                  <a:noFill/>
                </a:ln>
                <a:solidFill>
                  <a:schemeClr val="tx1"/>
                </a:solidFill>
                <a:effectLst/>
                <a:uLnTx/>
                <a:uFillTx/>
                <a:latin typeface="+mn-lt"/>
                <a:ea typeface="+mn-ea"/>
                <a:cs typeface="+mn-cs"/>
              </a:rPr>
              <a:t>9</a:t>
            </a:r>
            <a:r>
              <a:rPr kumimoji="0" lang="zh-CN" altLang="en-US" sz="1900" b="1" i="0" u="sng" strike="noStrike" kern="1200" cap="none" spc="0" normalizeH="0" baseline="0" noProof="0" smtClean="0">
                <a:ln>
                  <a:noFill/>
                </a:ln>
                <a:solidFill>
                  <a:schemeClr val="tx1"/>
                </a:solidFill>
                <a:effectLst/>
                <a:uLnTx/>
                <a:uFillTx/>
                <a:latin typeface="+mn-lt"/>
                <a:ea typeface="+mn-ea"/>
                <a:cs typeface="+mn-cs"/>
              </a:rPr>
              <a:t>月</a:t>
            </a:r>
            <a:r>
              <a:rPr kumimoji="0" lang="en-US" altLang="zh-CN" sz="1900" b="1" i="0" u="sng" strike="noStrike" kern="1200" cap="none" spc="0" normalizeH="0" baseline="0" noProof="0" smtClean="0">
                <a:ln>
                  <a:noFill/>
                </a:ln>
                <a:solidFill>
                  <a:schemeClr val="tx1"/>
                </a:solidFill>
                <a:effectLst/>
                <a:uLnTx/>
                <a:uFillTx/>
                <a:latin typeface="+mn-lt"/>
                <a:ea typeface="+mn-ea"/>
                <a:cs typeface="+mn-cs"/>
              </a:rPr>
              <a:t>20</a:t>
            </a:r>
            <a:r>
              <a:rPr kumimoji="0" lang="zh-CN" altLang="en-US" sz="1900" b="1" i="0" u="sng" strike="noStrike" kern="1200" cap="none" spc="0" normalizeH="0" baseline="0" noProof="0" smtClean="0">
                <a:ln>
                  <a:noFill/>
                </a:ln>
                <a:solidFill>
                  <a:schemeClr val="tx1"/>
                </a:solidFill>
                <a:effectLst/>
                <a:uLnTx/>
                <a:uFillTx/>
                <a:latin typeface="+mn-lt"/>
                <a:ea typeface="+mn-ea"/>
                <a:cs typeface="+mn-cs"/>
              </a:rPr>
              <a:t>日</a:t>
            </a:r>
            <a:r>
              <a:rPr kumimoji="0" lang="en-US" altLang="zh-CN" sz="1900" b="1" i="0" u="sng" strike="noStrike" kern="1200" cap="none" spc="0" normalizeH="0" baseline="0" noProof="0" smtClean="0">
                <a:ln>
                  <a:noFill/>
                </a:ln>
                <a:solidFill>
                  <a:schemeClr val="tx1"/>
                </a:solidFill>
                <a:effectLst/>
                <a:uLnTx/>
                <a:uFillTx/>
                <a:latin typeface="+mn-lt"/>
                <a:ea typeface="+mn-ea"/>
                <a:cs typeface="+mn-cs"/>
              </a:rPr>
              <a:t>17:00</a:t>
            </a:r>
            <a:r>
              <a:rPr kumimoji="0" lang="zh-CN" altLang="en-US" sz="1900" b="1" i="0" u="sng" strike="noStrike" kern="1200" cap="none" spc="0" normalizeH="0" baseline="0" noProof="0" smtClean="0">
                <a:ln>
                  <a:noFill/>
                </a:ln>
                <a:solidFill>
                  <a:schemeClr val="tx1"/>
                </a:solidFill>
                <a:effectLst/>
                <a:uLnTx/>
                <a:uFillTx/>
                <a:latin typeface="+mn-lt"/>
                <a:ea typeface="+mn-ea"/>
                <a:cs typeface="+mn-cs"/>
              </a:rPr>
              <a:t>（报名截止日期）前</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将报名表和</a:t>
            </a:r>
            <a:r>
              <a:rPr kumimoji="0" lang="zh-CN" altLang="en-US" sz="1900" b="1" i="0" u="sng" strike="noStrike" kern="1200" cap="none" spc="0" normalizeH="0" baseline="0" noProof="0" smtClean="0">
                <a:ln>
                  <a:noFill/>
                </a:ln>
                <a:solidFill>
                  <a:schemeClr val="tx1"/>
                </a:solidFill>
                <a:effectLst/>
                <a:uLnTx/>
                <a:uFillTx/>
                <a:latin typeface="+mn-lt"/>
                <a:ea typeface="+mn-ea"/>
                <a:cs typeface="+mn-cs"/>
              </a:rPr>
              <a:t>高考成绩单复印件</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（验原件）交至管理学院教务室文科楼</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rPr>
              <a:t>4</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楼</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rPr>
              <a:t>2423E</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a:t>
            </a:r>
            <a:endParaRPr kumimoji="0" lang="zh-CN" altLang="en-US" sz="1900" b="0" i="0" u="none" strike="noStrike" kern="1200" cap="none" spc="0" normalizeH="0" baseline="0" noProof="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00000"/>
              </a:lnSpc>
              <a:spcBef>
                <a:spcPts val="1000"/>
              </a:spcBef>
              <a:spcAft>
                <a:spcPct val="0"/>
              </a:spcAft>
              <a:buClr>
                <a:schemeClr val="tx1"/>
              </a:buClr>
              <a:buSzTx/>
              <a:buFont typeface="Arial" panose="020B0604020202020204" pitchFamily="34" charset="0"/>
              <a:buChar char="•"/>
              <a:defRPr/>
            </a:pPr>
            <a:r>
              <a:rPr kumimoji="0" lang="zh-CN" altLang="en-US" sz="1900" b="1" i="0" u="none" strike="noStrike" kern="1200" cap="none" spc="0" normalizeH="0" baseline="0" noProof="0" smtClean="0">
                <a:ln>
                  <a:noFill/>
                </a:ln>
                <a:solidFill>
                  <a:schemeClr val="tx1"/>
                </a:solidFill>
                <a:effectLst/>
                <a:uLnTx/>
                <a:uFillTx/>
                <a:latin typeface="+mn-lt"/>
                <a:ea typeface="+mn-ea"/>
                <a:cs typeface="+mn-cs"/>
              </a:rPr>
              <a:t>报名条件：</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深圳大学</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rPr>
              <a:t>2017</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级注册在籍的全日制本科新生（艺术、体育以及二本专业除外），成功录取的学生学籍转入管理学院工商管理专业。</a:t>
            </a:r>
            <a:endParaRPr kumimoji="0" lang="zh-CN" altLang="en-US" sz="1900" b="0" i="0" u="none" strike="noStrike" kern="1200" cap="none" spc="0" normalizeH="0" baseline="0" noProof="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00000"/>
              </a:lnSpc>
              <a:spcBef>
                <a:spcPts val="1000"/>
              </a:spcBef>
              <a:spcAft>
                <a:spcPct val="0"/>
              </a:spcAft>
              <a:buClr>
                <a:schemeClr val="tx1"/>
              </a:buClr>
              <a:buSzTx/>
              <a:buFont typeface="Arial" panose="020B0604020202020204" pitchFamily="34" charset="0"/>
              <a:buChar char="•"/>
              <a:defRPr/>
            </a:pPr>
            <a:r>
              <a:rPr kumimoji="0" lang="zh-CN" altLang="en-US" sz="1900" b="1" i="0" u="none" strike="noStrike" kern="1200" cap="none" spc="0" normalizeH="0" baseline="0" noProof="0" smtClean="0">
                <a:ln>
                  <a:noFill/>
                </a:ln>
                <a:solidFill>
                  <a:schemeClr val="tx1"/>
                </a:solidFill>
                <a:effectLst/>
                <a:uLnTx/>
                <a:uFillTx/>
                <a:latin typeface="+mn-lt"/>
                <a:ea typeface="+mn-ea"/>
                <a:cs typeface="+mn-cs"/>
              </a:rPr>
              <a:t>选拔面试：</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深圳大学管理学院将根据申请人</a:t>
            </a:r>
            <a:r>
              <a:rPr kumimoji="0" lang="zh-CN" altLang="en-US" sz="1900" b="0" i="0" u="sng" strike="noStrike" kern="1200" cap="none" spc="0" normalizeH="0" baseline="0" noProof="0" smtClean="0">
                <a:ln>
                  <a:noFill/>
                </a:ln>
                <a:solidFill>
                  <a:schemeClr val="tx1"/>
                </a:solidFill>
                <a:effectLst/>
                <a:uLnTx/>
                <a:uFillTx/>
                <a:latin typeface="+mn-lt"/>
                <a:ea typeface="+mn-ea"/>
                <a:cs typeface="+mn-cs"/>
              </a:rPr>
              <a:t>的</a:t>
            </a:r>
            <a:r>
              <a:rPr kumimoji="0" lang="zh-CN" altLang="en-US" sz="1900" b="1" i="0" u="sng" strike="noStrike" kern="1200" cap="none" spc="0" normalizeH="0" baseline="0" noProof="0" smtClean="0">
                <a:ln>
                  <a:noFill/>
                </a:ln>
                <a:solidFill>
                  <a:schemeClr val="tx1"/>
                </a:solidFill>
                <a:effectLst/>
                <a:uLnTx/>
                <a:uFillTx/>
                <a:latin typeface="+mn-lt"/>
                <a:ea typeface="+mn-ea"/>
                <a:cs typeface="+mn-cs"/>
              </a:rPr>
              <a:t>高考成绩、英语综合测试（开学时由学校组织）成绩等确定面试名单</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。面试的时间、地点及名单将于</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rPr>
              <a:t>9</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月</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rPr>
              <a:t>21</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日在管理学院官网（</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hlinkClick r:id="rId2"/>
              </a:rPr>
              <a:t>HTTP://MA.SZU.EDU.CN</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）公布。</a:t>
            </a:r>
            <a:endParaRPr kumimoji="0" lang="zh-CN" altLang="en-US" sz="1900" b="0" i="0" u="none" strike="noStrike" kern="1200" cap="none" spc="0" normalizeH="0" baseline="0" noProof="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00000"/>
              </a:lnSpc>
              <a:spcBef>
                <a:spcPts val="1000"/>
              </a:spcBef>
              <a:spcAft>
                <a:spcPct val="0"/>
              </a:spcAft>
              <a:buClr>
                <a:schemeClr val="tx1"/>
              </a:buClr>
              <a:buSzTx/>
              <a:buFont typeface="Arial" panose="020B0604020202020204" pitchFamily="34" charset="0"/>
              <a:buChar char="•"/>
              <a:defRPr/>
            </a:pPr>
            <a:r>
              <a:rPr kumimoji="0" lang="zh-CN" altLang="en-US" sz="1900" b="1" i="0" u="none" strike="noStrike" kern="1200" cap="none" spc="0" normalizeH="0" baseline="0" noProof="0" smtClean="0">
                <a:ln>
                  <a:noFill/>
                </a:ln>
                <a:solidFill>
                  <a:schemeClr val="tx1"/>
                </a:solidFill>
                <a:effectLst/>
                <a:uLnTx/>
                <a:uFillTx/>
                <a:latin typeface="+mn-lt"/>
                <a:ea typeface="+mn-ea"/>
                <a:cs typeface="+mn-cs"/>
              </a:rPr>
              <a:t>招生数量：</a:t>
            </a:r>
            <a:r>
              <a:rPr kumimoji="0" lang="en-US" altLang="zh-CN" sz="1900" b="0" i="0" u="none" strike="noStrike" kern="1200" cap="none" spc="0" normalizeH="0" baseline="0" noProof="0" smtClean="0">
                <a:ln>
                  <a:noFill/>
                </a:ln>
                <a:solidFill>
                  <a:schemeClr val="tx1"/>
                </a:solidFill>
                <a:effectLst/>
                <a:uLnTx/>
                <a:uFillTx/>
                <a:latin typeface="+mn-lt"/>
                <a:ea typeface="+mn-ea"/>
                <a:cs typeface="+mn-cs"/>
              </a:rPr>
              <a:t>30</a:t>
            </a:r>
            <a:r>
              <a:rPr kumimoji="0" lang="zh-CN" altLang="en-US" sz="1900" b="0" i="0" u="none" strike="noStrike" kern="1200" cap="none" spc="0" normalizeH="0" baseline="0" noProof="0" smtClean="0">
                <a:ln>
                  <a:noFill/>
                </a:ln>
                <a:solidFill>
                  <a:schemeClr val="tx1"/>
                </a:solidFill>
                <a:effectLst/>
                <a:uLnTx/>
                <a:uFillTx/>
                <a:latin typeface="+mn-lt"/>
                <a:ea typeface="+mn-ea"/>
                <a:cs typeface="+mn-cs"/>
              </a:rPr>
              <a:t>名。</a:t>
            </a:r>
            <a:endParaRPr kumimoji="0" lang="zh-CN" altLang="en-US" sz="1900" b="0" i="0" u="none" strike="noStrike" kern="1200" cap="none" spc="0" normalizeH="0" baseline="0" noProof="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00000"/>
              </a:lnSpc>
              <a:spcBef>
                <a:spcPts val="1000"/>
              </a:spcBef>
              <a:spcAft>
                <a:spcPct val="0"/>
              </a:spcAft>
              <a:buClr>
                <a:schemeClr val="tx1"/>
              </a:buClr>
              <a:buSzTx/>
              <a:buFont typeface="Arial" panose="020B0604020202020204" pitchFamily="34" charset="0"/>
              <a:buChar char="•"/>
              <a:defRPr/>
            </a:pPr>
            <a:endParaRPr kumimoji="0" lang="zh-CN" altLang="en-US" sz="19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8" name="Rectangle 2"/>
          <p:cNvSpPr>
            <a:spLocks noGrp="1" noChangeArrowheads="1"/>
          </p:cNvSpPr>
          <p:nvPr>
            <p:ph type="title"/>
          </p:nvPr>
        </p:nvSpPr>
        <p:spPr>
          <a:xfrm>
            <a:off x="468313" y="260350"/>
            <a:ext cx="7991475" cy="865188"/>
          </a:xfr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4800" b="0" i="0" u="none" strike="noStrike" kern="1200" cap="all" spc="0" normalizeH="0" baseline="0" noProof="0">
                <a:ln>
                  <a:noFill/>
                </a:ln>
                <a:solidFill>
                  <a:schemeClr val="tx1"/>
                </a:solidFill>
                <a:effectLst/>
                <a:uLnTx/>
                <a:uFillTx/>
                <a:latin typeface="+mj-lt"/>
                <a:ea typeface="+mj-ea"/>
                <a:cs typeface="+mj-cs"/>
              </a:rPr>
              <a:t>重点内容强调</a:t>
            </a:r>
            <a:endParaRPr kumimoji="0" lang="zh-CN" altLang="en-US" sz="3600" b="0" i="0" u="none" strike="noStrike" kern="1200" cap="all" spc="0" normalizeH="0" baseline="0" noProof="0">
              <a:ln>
                <a:noFill/>
              </a:ln>
              <a:solidFill>
                <a:schemeClr val="tx1"/>
              </a:solidFill>
              <a:effectLst/>
              <a:uLnTx/>
              <a:uFillTx/>
              <a:latin typeface="+mj-lt"/>
              <a:ea typeface="+mj-ea"/>
              <a:cs typeface="+mj-cs"/>
            </a:endParaRPr>
          </a:p>
        </p:txBody>
      </p:sp>
      <p:sp>
        <p:nvSpPr>
          <p:cNvPr id="80899" name="Rectangle 3"/>
          <p:cNvSpPr>
            <a:spLocks noGrp="1" noChangeArrowheads="1"/>
          </p:cNvSpPr>
          <p:nvPr>
            <p:ph sz="quarter" idx="13" hasCustomPrompt="1"/>
          </p:nvPr>
        </p:nvSpPr>
        <p:spPr>
          <a:xfrm>
            <a:off x="468313" y="1484313"/>
            <a:ext cx="8496300" cy="4495800"/>
          </a:xfrm>
        </p:spPr>
        <p:txBody>
          <a:bodyPr vert="horz" lIns="91440" tIns="45720" rIns="91440" bIns="45720" rtlCol="0">
            <a:normAutofit fontScale="92500" lnSpcReduction="10000"/>
          </a:bodyPr>
          <a:lstStyle/>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2000" b="0" i="0" u="none" strike="noStrike" kern="1200" cap="all" spc="0" normalizeH="0" baseline="0" noProof="0" dirty="0">
                <a:ln>
                  <a:noFill/>
                </a:ln>
                <a:solidFill>
                  <a:schemeClr val="tx1"/>
                </a:solidFill>
                <a:effectLst/>
                <a:uLnTx/>
                <a:uFillTx/>
                <a:latin typeface="+mn-lt"/>
                <a:ea typeface="+mn-ea"/>
                <a:cs typeface="+mn-cs"/>
              </a:rPr>
              <a:t>两个重要网址：</a:t>
            </a: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0" i="0" u="none" strike="noStrike" kern="1200" cap="all" spc="0" normalizeH="0" baseline="0" noProof="0" dirty="0">
                <a:ln>
                  <a:noFill/>
                </a:ln>
                <a:solidFill>
                  <a:schemeClr val="tx1"/>
                </a:solidFill>
                <a:effectLst/>
                <a:uLnTx/>
                <a:uFillTx/>
                <a:latin typeface="+mn-lt"/>
                <a:ea typeface="+mn-ea"/>
                <a:cs typeface="+mn-cs"/>
              </a:rPr>
              <a:t>   </a:t>
            </a:r>
            <a:r>
              <a:rPr kumimoji="0" lang="en-US" altLang="zh-CN" sz="1600" b="0" i="0" u="none" strike="noStrike" kern="1200" cap="all" spc="0" normalizeH="0" baseline="0" noProof="0" dirty="0">
                <a:ln>
                  <a:noFill/>
                </a:ln>
                <a:solidFill>
                  <a:schemeClr val="tx1"/>
                </a:solidFill>
                <a:effectLst/>
                <a:uLnTx/>
                <a:uFillTx/>
                <a:latin typeface="+mn-lt"/>
                <a:ea typeface="+mn-ea"/>
                <a:cs typeface="+mn-cs"/>
              </a:rPr>
              <a:t>1</a:t>
            </a:r>
            <a:r>
              <a:rPr kumimoji="0" lang="zh-CN" altLang="en-US" sz="1600" b="0" i="0" u="none" strike="noStrike" kern="1200" cap="all" spc="0" normalizeH="0" baseline="0" noProof="0" dirty="0">
                <a:ln>
                  <a:noFill/>
                </a:ln>
                <a:solidFill>
                  <a:schemeClr val="tx1"/>
                </a:solidFill>
                <a:effectLst/>
                <a:uLnTx/>
                <a:uFillTx/>
                <a:latin typeface="+mn-lt"/>
                <a:ea typeface="+mn-ea"/>
                <a:cs typeface="+mn-cs"/>
              </a:rPr>
              <a:t>、深大主页</a:t>
            </a:r>
            <a:r>
              <a:rPr kumimoji="0" lang="en-US" altLang="zh-CN" sz="1600" b="0" i="0" u="none" strike="noStrike" kern="1200" cap="all" spc="0" normalizeH="0" baseline="0" noProof="0" dirty="0">
                <a:ln>
                  <a:noFill/>
                </a:ln>
                <a:solidFill>
                  <a:schemeClr val="tx1"/>
                </a:solidFill>
                <a:effectLst/>
                <a:uLnTx/>
                <a:uFillTx/>
                <a:latin typeface="+mn-lt"/>
                <a:ea typeface="+mn-ea"/>
                <a:cs typeface="+mn-cs"/>
              </a:rPr>
              <a:t>ww.szu.edu.cn—</a:t>
            </a:r>
            <a:r>
              <a:rPr kumimoji="0" lang="zh-CN" altLang="en-US" sz="2400" b="1" i="0" u="none" strike="noStrike" kern="1200" cap="all" spc="0" normalizeH="0" baseline="0" noProof="0" dirty="0">
                <a:ln>
                  <a:noFill/>
                </a:ln>
                <a:solidFill>
                  <a:srgbClr val="FF3300"/>
                </a:solidFill>
                <a:effectLst/>
                <a:uLnTx/>
                <a:uFillTx/>
                <a:latin typeface="+mn-lt"/>
                <a:ea typeface="+mn-ea"/>
                <a:cs typeface="+mn-cs"/>
              </a:rPr>
              <a:t>校园公文通</a:t>
            </a:r>
            <a:endParaRPr kumimoji="0" lang="zh-CN" altLang="en-US" sz="2400" b="1" i="0" u="none" strike="noStrike" kern="1200" cap="all" spc="0" normalizeH="0" baseline="0" noProof="0" dirty="0">
              <a:ln>
                <a:noFill/>
              </a:ln>
              <a:solidFill>
                <a:srgbClr val="FF3300"/>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200" b="0" i="0" u="none" strike="noStrike" kern="1200" cap="all" spc="0" normalizeH="0" baseline="0" noProof="0" dirty="0">
                <a:ln>
                  <a:noFill/>
                </a:ln>
                <a:solidFill>
                  <a:schemeClr val="tx1"/>
                </a:solidFill>
                <a:effectLst/>
                <a:uLnTx/>
                <a:uFillTx/>
                <a:latin typeface="+mn-lt"/>
                <a:ea typeface="+mn-ea"/>
                <a:cs typeface="+mn-cs"/>
              </a:rPr>
              <a:t>    校园公文通，</a:t>
            </a:r>
            <a:r>
              <a:rPr kumimoji="0" lang="zh-CN" altLang="en-US" sz="2000" b="1" i="0" u="none" strike="noStrike" kern="1200" cap="all" spc="0" normalizeH="0" baseline="0" noProof="0" dirty="0">
                <a:ln>
                  <a:noFill/>
                </a:ln>
                <a:solidFill>
                  <a:srgbClr val="FF3300"/>
                </a:solidFill>
                <a:effectLst/>
                <a:uLnTx/>
                <a:uFillTx/>
                <a:latin typeface="+mn-lt"/>
                <a:ea typeface="+mn-ea"/>
                <a:cs typeface="+mn-cs"/>
              </a:rPr>
              <a:t>要求每日必看，</a:t>
            </a:r>
            <a:r>
              <a:rPr kumimoji="0" lang="zh-CN" altLang="en-US" sz="1200" b="0" i="0" u="none" strike="noStrike" kern="1200" cap="all" spc="0" normalizeH="0" baseline="0" noProof="0" dirty="0">
                <a:ln>
                  <a:noFill/>
                </a:ln>
                <a:solidFill>
                  <a:schemeClr val="tx1"/>
                </a:solidFill>
                <a:effectLst/>
                <a:uLnTx/>
                <a:uFillTx/>
                <a:latin typeface="+mn-lt"/>
                <a:ea typeface="+mn-ea"/>
                <a:cs typeface="+mn-cs"/>
              </a:rPr>
              <a:t>所有通知将发布在校园公文通上，发布通知即为告知。</a:t>
            </a:r>
            <a:endParaRPr kumimoji="0" lang="zh-CN" altLang="en-US" sz="12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200" b="0" i="0" u="none" strike="noStrike" kern="1200" cap="all" spc="0" normalizeH="0" baseline="0" noProof="0" dirty="0">
                <a:ln>
                  <a:noFill/>
                </a:ln>
                <a:solidFill>
                  <a:srgbClr val="FFFF00"/>
                </a:solidFill>
                <a:effectLst/>
                <a:uLnTx/>
                <a:uFillTx/>
                <a:latin typeface="+mn-lt"/>
                <a:ea typeface="+mn-ea"/>
                <a:cs typeface="+mn-cs"/>
              </a:rPr>
              <a:t>    </a:t>
            </a:r>
            <a:endParaRPr kumimoji="0" lang="zh-CN" altLang="en-US" sz="1200" b="0" i="0" u="none" strike="noStrike" kern="1200" cap="all" spc="0" normalizeH="0" baseline="0" noProof="0" dirty="0">
              <a:ln>
                <a:noFill/>
              </a:ln>
              <a:solidFill>
                <a:srgbClr val="FFFF00"/>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600" b="0" i="0" u="none" strike="noStrike" kern="1200" cap="all" spc="0" normalizeH="0" baseline="0" noProof="0" dirty="0">
                <a:ln>
                  <a:noFill/>
                </a:ln>
                <a:solidFill>
                  <a:schemeClr val="tx1"/>
                </a:solidFill>
                <a:effectLst/>
                <a:uLnTx/>
                <a:uFillTx/>
                <a:latin typeface="+mn-lt"/>
                <a:ea typeface="+mn-ea"/>
                <a:cs typeface="+mn-cs"/>
              </a:rPr>
              <a:t>   </a:t>
            </a:r>
            <a:r>
              <a:rPr kumimoji="0" lang="en-US" altLang="zh-CN" sz="1600" b="0" i="0" u="none" strike="noStrike" kern="1200" cap="all" spc="0" normalizeH="0" baseline="0" noProof="0" dirty="0">
                <a:ln>
                  <a:noFill/>
                </a:ln>
                <a:solidFill>
                  <a:schemeClr val="tx1"/>
                </a:solidFill>
                <a:effectLst/>
                <a:uLnTx/>
                <a:uFillTx/>
                <a:latin typeface="+mn-lt"/>
                <a:ea typeface="+mn-ea"/>
                <a:cs typeface="+mn-cs"/>
              </a:rPr>
              <a:t>2</a:t>
            </a:r>
            <a:r>
              <a:rPr kumimoji="0" lang="zh-CN" altLang="en-US" sz="1600" b="0" i="0" u="none" strike="noStrike" kern="1200" cap="all" spc="0" normalizeH="0" baseline="0" noProof="0" dirty="0">
                <a:ln>
                  <a:noFill/>
                </a:ln>
                <a:solidFill>
                  <a:schemeClr val="tx1"/>
                </a:solidFill>
                <a:effectLst/>
                <a:uLnTx/>
                <a:uFillTx/>
                <a:latin typeface="+mn-lt"/>
                <a:ea typeface="+mn-ea"/>
                <a:cs typeface="+mn-cs"/>
              </a:rPr>
              <a:t>、</a:t>
            </a:r>
            <a:r>
              <a:rPr kumimoji="0" lang="zh-CN" altLang="en-US" sz="2000" b="1" i="0" u="none" strike="noStrike" kern="1200" cap="all" spc="0" normalizeH="0" baseline="0" noProof="0" dirty="0">
                <a:ln>
                  <a:noFill/>
                </a:ln>
                <a:solidFill>
                  <a:schemeClr val="tx1"/>
                </a:solidFill>
                <a:effectLst/>
                <a:uLnTx/>
                <a:uFillTx/>
                <a:latin typeface="+mn-lt"/>
                <a:ea typeface="+mn-ea"/>
                <a:cs typeface="+mn-cs"/>
              </a:rPr>
              <a:t>学院网址</a:t>
            </a:r>
            <a:r>
              <a:rPr kumimoji="0" lang="zh-CN" altLang="en-US" sz="1600" b="0" i="0" u="none" strike="noStrike" kern="1200" cap="all" spc="0" normalizeH="0" baseline="0" noProof="0" dirty="0">
                <a:ln>
                  <a:noFill/>
                </a:ln>
                <a:solidFill>
                  <a:schemeClr val="tx1"/>
                </a:solidFill>
                <a:effectLst/>
                <a:uLnTx/>
                <a:uFillTx/>
                <a:latin typeface="+mn-lt"/>
                <a:ea typeface="+mn-ea"/>
                <a:cs typeface="+mn-cs"/>
              </a:rPr>
              <a:t>：   </a:t>
            </a:r>
            <a:r>
              <a:rPr kumimoji="0" lang="en-US" altLang="zh-CN" sz="1600" b="0" i="0" u="none" strike="noStrike" kern="1200" cap="all" spc="0" normalizeH="0" baseline="0" noProof="0" dirty="0">
                <a:ln>
                  <a:noFill/>
                </a:ln>
                <a:solidFill>
                  <a:schemeClr val="tx1"/>
                </a:solidFill>
                <a:effectLst/>
                <a:uLnTx/>
                <a:uFillTx/>
                <a:latin typeface="+mn-lt"/>
                <a:ea typeface="+mn-ea"/>
                <a:cs typeface="+mn-cs"/>
                <a:hlinkClick r:id="rId1"/>
              </a:rPr>
              <a:t>http://ma.szu.edu.cn/cm_index/</a:t>
            </a:r>
            <a:endParaRPr kumimoji="0" lang="en-US" altLang="zh-CN"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en-US" altLang="zh-CN" sz="1600" b="0" i="0" u="none" strike="noStrike" kern="1200" cap="all" spc="0" normalizeH="0" baseline="0" noProof="0" dirty="0">
                <a:ln>
                  <a:noFill/>
                </a:ln>
                <a:solidFill>
                  <a:schemeClr val="tx1"/>
                </a:solidFill>
                <a:effectLst/>
                <a:uLnTx/>
                <a:uFillTx/>
                <a:latin typeface="+mn-lt"/>
                <a:ea typeface="+mn-ea"/>
                <a:cs typeface="+mn-cs"/>
              </a:rPr>
              <a:t>   </a:t>
            </a:r>
            <a:r>
              <a:rPr kumimoji="0" lang="zh-CN" altLang="en-US" sz="1600" b="0" i="0" u="none" strike="noStrike" kern="1200" cap="all" spc="0" normalizeH="0" baseline="0" noProof="0" dirty="0">
                <a:ln>
                  <a:noFill/>
                </a:ln>
                <a:solidFill>
                  <a:schemeClr val="tx1"/>
                </a:solidFill>
                <a:effectLst/>
                <a:uLnTx/>
                <a:uFillTx/>
                <a:latin typeface="+mn-lt"/>
                <a:ea typeface="+mn-ea"/>
                <a:cs typeface="+mn-cs"/>
              </a:rPr>
              <a:t>或直接进入“深大主页（</a:t>
            </a:r>
            <a:r>
              <a:rPr kumimoji="0" lang="en-US" altLang="zh-CN" sz="1600" b="0" i="0" u="none" strike="noStrike" kern="1200" cap="all" spc="0" normalizeH="0" baseline="0" noProof="0" dirty="0">
                <a:ln>
                  <a:noFill/>
                </a:ln>
                <a:solidFill>
                  <a:schemeClr val="tx1"/>
                </a:solidFill>
                <a:effectLst/>
                <a:uLnTx/>
                <a:uFillTx/>
                <a:latin typeface="+mn-lt"/>
                <a:ea typeface="+mn-ea"/>
                <a:cs typeface="+mn-cs"/>
                <a:hlinkClick r:id="rId2"/>
              </a:rPr>
              <a:t>www.szu.edu.cn</a:t>
            </a:r>
            <a:r>
              <a:rPr kumimoji="0" lang="en-US" altLang="zh-CN" sz="1600" b="0" i="0" u="none" strike="noStrike" kern="1200" cap="all" spc="0" normalizeH="0" baseline="0" noProof="0" dirty="0">
                <a:ln>
                  <a:noFill/>
                </a:ln>
                <a:solidFill>
                  <a:schemeClr val="tx1"/>
                </a:solidFill>
                <a:effectLst/>
                <a:uLnTx/>
                <a:uFillTx/>
                <a:latin typeface="+mn-lt"/>
                <a:ea typeface="+mn-ea"/>
                <a:cs typeface="+mn-cs"/>
              </a:rPr>
              <a:t>)---- </a:t>
            </a:r>
            <a:r>
              <a:rPr kumimoji="0" lang="zh-CN" altLang="en-US" sz="1600" b="0" i="0" u="none" strike="noStrike" kern="1200" cap="all" spc="0" normalizeH="0" baseline="0" noProof="0" dirty="0">
                <a:ln>
                  <a:noFill/>
                </a:ln>
                <a:solidFill>
                  <a:schemeClr val="tx1"/>
                </a:solidFill>
                <a:effectLst/>
                <a:uLnTx/>
                <a:uFillTx/>
                <a:latin typeface="+mn-lt"/>
                <a:ea typeface="+mn-ea"/>
                <a:cs typeface="+mn-cs"/>
              </a:rPr>
              <a:t>院系机构</a:t>
            </a:r>
            <a:r>
              <a:rPr kumimoji="0" lang="en-US" altLang="zh-CN" sz="1600" b="0" i="0" u="none" strike="noStrike" kern="1200" cap="all" spc="0" normalizeH="0" baseline="0" noProof="0" dirty="0">
                <a:ln>
                  <a:noFill/>
                </a:ln>
                <a:solidFill>
                  <a:schemeClr val="tx1"/>
                </a:solidFill>
                <a:effectLst/>
                <a:uLnTx/>
                <a:uFillTx/>
                <a:latin typeface="+mn-lt"/>
                <a:ea typeface="+mn-ea"/>
                <a:cs typeface="+mn-cs"/>
              </a:rPr>
              <a:t>--- </a:t>
            </a:r>
            <a:r>
              <a:rPr kumimoji="0" lang="zh-CN" altLang="en-US" sz="1600" b="0" i="0" u="none" strike="noStrike" kern="1200" cap="all" spc="0" normalizeH="0" baseline="0" noProof="0" dirty="0">
                <a:ln>
                  <a:noFill/>
                </a:ln>
                <a:solidFill>
                  <a:schemeClr val="tx1"/>
                </a:solidFill>
                <a:effectLst/>
                <a:uLnTx/>
                <a:uFillTx/>
                <a:latin typeface="+mn-lt"/>
                <a:ea typeface="+mn-ea"/>
                <a:cs typeface="+mn-cs"/>
              </a:rPr>
              <a:t>管理学院”</a:t>
            </a:r>
            <a:endParaRPr kumimoji="0" lang="zh-CN" altLang="en-US"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endParaRPr kumimoji="0" lang="zh-CN" altLang="en-US" sz="1600" b="0" i="0" u="none" strike="noStrike" kern="1200" cap="all" spc="0" normalizeH="0" baseline="0" noProof="0" dirty="0">
              <a:ln>
                <a:noFill/>
              </a:ln>
              <a:solidFill>
                <a:srgbClr val="FFFF00"/>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endParaRPr kumimoji="0" lang="zh-CN" altLang="en-US"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2000" b="0" i="0" u="none" strike="noStrike" kern="1200" cap="all" spc="0" normalizeH="0" baseline="0" noProof="0" dirty="0">
                <a:ln>
                  <a:noFill/>
                </a:ln>
                <a:solidFill>
                  <a:schemeClr val="tx1"/>
                </a:solidFill>
                <a:effectLst/>
                <a:uLnTx/>
                <a:uFillTx/>
                <a:latin typeface="+mn-lt"/>
                <a:ea typeface="+mn-ea"/>
                <a:cs typeface="+mn-cs"/>
              </a:rPr>
              <a:t>必读书目：</a:t>
            </a:r>
            <a:r>
              <a:rPr kumimoji="0" lang="zh-CN" altLang="en-US" sz="1600" b="0" i="0" u="none" strike="noStrike" kern="1200" cap="all" spc="0" normalizeH="0" baseline="0" noProof="0" dirty="0">
                <a:ln>
                  <a:noFill/>
                </a:ln>
                <a:solidFill>
                  <a:schemeClr val="tx1"/>
                </a:solidFill>
                <a:effectLst/>
                <a:uLnTx/>
                <a:uFillTx/>
                <a:latin typeface="+mn-lt"/>
                <a:ea typeface="+mn-ea"/>
                <a:cs typeface="+mn-cs"/>
              </a:rPr>
              <a:t> </a:t>
            </a:r>
            <a:endParaRPr kumimoji="0" lang="zh-CN" altLang="en-US" sz="16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2400" b="1" i="0" u="none" strike="noStrike" kern="1200" cap="all" spc="0" normalizeH="0" baseline="0" noProof="0" dirty="0">
                <a:ln>
                  <a:noFill/>
                </a:ln>
                <a:solidFill>
                  <a:srgbClr val="FF3300"/>
                </a:solidFill>
                <a:effectLst/>
                <a:uLnTx/>
                <a:uFillTx/>
                <a:latin typeface="+mn-lt"/>
                <a:ea typeface="+mn-ea"/>
                <a:cs typeface="+mn-cs"/>
              </a:rPr>
              <a:t>       </a:t>
            </a:r>
            <a:r>
              <a:rPr kumimoji="0" lang="en-US" altLang="zh-CN" sz="2400" b="1" i="0" u="none" strike="noStrike" kern="1200" cap="all" spc="0" normalizeH="0" baseline="0" noProof="0" dirty="0">
                <a:ln>
                  <a:noFill/>
                </a:ln>
                <a:solidFill>
                  <a:srgbClr val="FF3300"/>
                </a:solidFill>
                <a:effectLst/>
                <a:uLnTx/>
                <a:uFillTx/>
                <a:latin typeface="+mn-lt"/>
                <a:ea typeface="+mn-ea"/>
                <a:cs typeface="+mn-cs"/>
              </a:rPr>
              <a:t>------</a:t>
            </a:r>
            <a:r>
              <a:rPr kumimoji="0" lang="zh-CN" altLang="en-US" sz="2400" b="1" i="0" u="none" strike="noStrike" kern="1200" cap="all" spc="0" normalizeH="0" baseline="0" noProof="0" dirty="0">
                <a:ln>
                  <a:noFill/>
                </a:ln>
                <a:solidFill>
                  <a:srgbClr val="FF3300"/>
                </a:solidFill>
                <a:effectLst/>
                <a:uLnTx/>
                <a:uFillTx/>
                <a:latin typeface="+mn-lt"/>
                <a:ea typeface="+mn-ea"/>
                <a:cs typeface="+mn-cs"/>
              </a:rPr>
              <a:t>必须逐字逐句认真阅读，否则导致的一切后果自负。</a:t>
            </a:r>
            <a:endParaRPr kumimoji="0" lang="zh-CN" altLang="en-US" sz="24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zh-CN" altLang="en-US" sz="1200" b="0" i="0" u="none" strike="noStrike" kern="1200" cap="all" spc="0" normalizeH="0" baseline="0" noProof="0" dirty="0">
                <a:ln>
                  <a:noFill/>
                </a:ln>
                <a:solidFill>
                  <a:srgbClr val="FF0000"/>
                </a:solidFill>
                <a:effectLst/>
                <a:uLnTx/>
                <a:uFillTx/>
                <a:latin typeface="+mn-lt"/>
                <a:ea typeface="+mn-ea"/>
                <a:cs typeface="+mn-cs"/>
              </a:rPr>
              <a:t>        </a:t>
            </a:r>
            <a:r>
              <a:rPr kumimoji="0" lang="en-US" altLang="zh-CN" sz="2000" b="0" i="0" u="none" strike="noStrike" kern="1200" cap="all" spc="0" normalizeH="0" baseline="0" noProof="0" dirty="0">
                <a:ln>
                  <a:noFill/>
                </a:ln>
                <a:solidFill>
                  <a:srgbClr val="FF0000"/>
                </a:solidFill>
                <a:effectLst/>
                <a:uLnTx/>
                <a:uFillTx/>
                <a:latin typeface="+mn-lt"/>
                <a:ea typeface="+mn-ea"/>
                <a:cs typeface="+mn-cs"/>
              </a:rPr>
              <a:t>1</a:t>
            </a:r>
            <a:r>
              <a:rPr kumimoji="0" lang="zh-CN" altLang="en-US" sz="2000" b="0" i="0" u="none" strike="noStrike" kern="1200" cap="all" spc="0" normalizeH="0" baseline="0" noProof="0" dirty="0">
                <a:ln>
                  <a:noFill/>
                </a:ln>
                <a:solidFill>
                  <a:srgbClr val="FF0000"/>
                </a:solidFill>
                <a:effectLst/>
                <a:uLnTx/>
                <a:uFillTx/>
                <a:latin typeface="+mn-lt"/>
                <a:ea typeface="+mn-ea"/>
                <a:cs typeface="+mn-cs"/>
              </a:rPr>
              <a:t>、</a:t>
            </a:r>
            <a:r>
              <a:rPr kumimoji="0" lang="en-US" altLang="zh-CN" sz="2000" b="0" i="0" u="none" strike="noStrike" kern="1200" cap="all" spc="0" normalizeH="0" baseline="0" noProof="0" dirty="0">
                <a:ln>
                  <a:noFill/>
                </a:ln>
                <a:solidFill>
                  <a:srgbClr val="FF0000"/>
                </a:solidFill>
                <a:effectLst/>
                <a:uLnTx/>
                <a:uFillTx/>
                <a:latin typeface="+mn-lt"/>
                <a:ea typeface="+mn-ea"/>
                <a:cs typeface="+mn-cs"/>
              </a:rPr>
              <a:t>《</a:t>
            </a:r>
            <a:r>
              <a:rPr kumimoji="0" lang="zh-CN" altLang="en-US" sz="2000" b="0" i="0" u="none" strike="noStrike" kern="1200" cap="all" spc="0" normalizeH="0" baseline="0" noProof="0" dirty="0">
                <a:ln>
                  <a:noFill/>
                </a:ln>
                <a:solidFill>
                  <a:srgbClr val="FF0000"/>
                </a:solidFill>
                <a:effectLst/>
                <a:uLnTx/>
                <a:uFillTx/>
                <a:latin typeface="+mn-lt"/>
                <a:ea typeface="+mn-ea"/>
                <a:cs typeface="+mn-cs"/>
              </a:rPr>
              <a:t>管理学院</a:t>
            </a:r>
            <a:r>
              <a:rPr kumimoji="0" lang="en-US" altLang="zh-CN" sz="2000" b="0" i="0" u="none" strike="noStrike" kern="1200" cap="all" spc="0" normalizeH="0" baseline="0" noProof="0" dirty="0" smtClean="0">
                <a:ln>
                  <a:noFill/>
                </a:ln>
                <a:solidFill>
                  <a:srgbClr val="FF0000"/>
                </a:solidFill>
                <a:effectLst/>
                <a:uLnTx/>
                <a:uFillTx/>
                <a:latin typeface="+mn-lt"/>
                <a:ea typeface="+mn-ea"/>
                <a:cs typeface="+mn-cs"/>
              </a:rPr>
              <a:t>2017</a:t>
            </a:r>
            <a:r>
              <a:rPr kumimoji="0" lang="zh-CN" altLang="en-US" sz="2000" b="0" i="0" u="none" strike="noStrike" kern="1200" cap="all" spc="0" normalizeH="0" baseline="0" noProof="0" dirty="0" smtClean="0">
                <a:ln>
                  <a:noFill/>
                </a:ln>
                <a:solidFill>
                  <a:srgbClr val="FF0000"/>
                </a:solidFill>
                <a:effectLst/>
                <a:uLnTx/>
                <a:uFillTx/>
                <a:latin typeface="+mn-lt"/>
                <a:ea typeface="+mn-ea"/>
                <a:cs typeface="+mn-cs"/>
              </a:rPr>
              <a:t>级</a:t>
            </a:r>
            <a:r>
              <a:rPr kumimoji="0" lang="zh-CN" altLang="en-US" sz="2000" b="0" i="0" u="none" strike="noStrike" kern="1200" cap="all" spc="0" normalizeH="0" baseline="0" noProof="0" dirty="0">
                <a:ln>
                  <a:noFill/>
                </a:ln>
                <a:solidFill>
                  <a:srgbClr val="FF0000"/>
                </a:solidFill>
                <a:effectLst/>
                <a:uLnTx/>
                <a:uFillTx/>
                <a:latin typeface="+mn-lt"/>
                <a:ea typeface="+mn-ea"/>
                <a:cs typeface="+mn-cs"/>
              </a:rPr>
              <a:t>本科人才培养方案</a:t>
            </a:r>
            <a:r>
              <a:rPr kumimoji="0" lang="en-US" altLang="zh-CN" sz="2000" b="0" i="0" u="none" strike="noStrike" kern="1200" cap="all" spc="0" normalizeH="0" baseline="0" noProof="0" dirty="0">
                <a:ln>
                  <a:noFill/>
                </a:ln>
                <a:solidFill>
                  <a:srgbClr val="FF0000"/>
                </a:solidFill>
                <a:effectLst/>
                <a:uLnTx/>
                <a:uFillTx/>
                <a:latin typeface="+mn-lt"/>
                <a:ea typeface="+mn-ea"/>
                <a:cs typeface="+mn-cs"/>
              </a:rPr>
              <a:t>》</a:t>
            </a:r>
            <a:endParaRPr kumimoji="0" lang="en-US" altLang="zh-CN" sz="2000" b="0" i="0" u="none" strike="noStrike" kern="1200" cap="all" spc="0" normalizeH="0" baseline="0" noProof="0" dirty="0">
              <a:ln>
                <a:noFill/>
              </a:ln>
              <a:solidFill>
                <a:srgbClr val="FF0000"/>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en-US" altLang="zh-CN" sz="2000" b="0" i="0" u="none" strike="noStrike" kern="1200" cap="all" spc="0" normalizeH="0" baseline="0" noProof="0" dirty="0">
                <a:ln>
                  <a:noFill/>
                </a:ln>
                <a:solidFill>
                  <a:srgbClr val="FF3300"/>
                </a:solidFill>
                <a:effectLst/>
                <a:uLnTx/>
                <a:uFillTx/>
                <a:latin typeface="+mn-lt"/>
                <a:ea typeface="+mn-ea"/>
                <a:cs typeface="+mn-cs"/>
              </a:rPr>
              <a:t>     2</a:t>
            </a:r>
            <a:r>
              <a:rPr kumimoji="0" lang="zh-CN" altLang="en-US" sz="2000" b="0" i="0" u="none" strike="noStrike" kern="1200" cap="all" spc="0" normalizeH="0" baseline="0" noProof="0" dirty="0">
                <a:ln>
                  <a:noFill/>
                </a:ln>
                <a:solidFill>
                  <a:srgbClr val="FF3300"/>
                </a:solidFill>
                <a:effectLst/>
                <a:uLnTx/>
                <a:uFillTx/>
                <a:latin typeface="+mn-lt"/>
                <a:ea typeface="+mn-ea"/>
                <a:cs typeface="+mn-cs"/>
              </a:rPr>
              <a:t>、</a:t>
            </a:r>
            <a:r>
              <a:rPr kumimoji="0" lang="en-US" altLang="zh-CN" sz="2000" b="0" i="0" u="none" strike="noStrike" kern="1200" cap="all" spc="0" normalizeH="0" baseline="0" noProof="0" dirty="0">
                <a:ln>
                  <a:noFill/>
                </a:ln>
                <a:solidFill>
                  <a:srgbClr val="FF3300"/>
                </a:solidFill>
                <a:effectLst/>
                <a:uLnTx/>
                <a:uFillTx/>
                <a:latin typeface="+mn-lt"/>
                <a:ea typeface="+mn-ea"/>
                <a:cs typeface="+mn-cs"/>
              </a:rPr>
              <a:t>《</a:t>
            </a:r>
            <a:r>
              <a:rPr kumimoji="0" lang="zh-CN" altLang="en-US" sz="2000" b="0" i="0" u="none" strike="noStrike" kern="1200" cap="all" spc="0" normalizeH="0" baseline="0" noProof="0" dirty="0">
                <a:ln>
                  <a:noFill/>
                </a:ln>
                <a:solidFill>
                  <a:srgbClr val="FF3300"/>
                </a:solidFill>
                <a:effectLst/>
                <a:uLnTx/>
                <a:uFillTx/>
                <a:latin typeface="+mn-lt"/>
                <a:ea typeface="+mn-ea"/>
                <a:cs typeface="+mn-cs"/>
              </a:rPr>
              <a:t>深圳大学本科生学习手册</a:t>
            </a:r>
            <a:r>
              <a:rPr kumimoji="0" lang="en-US" altLang="zh-CN" sz="2000" b="0" i="0" u="none" strike="noStrike" kern="1200" cap="all" spc="0" normalizeH="0" baseline="0" noProof="0" dirty="0">
                <a:ln>
                  <a:noFill/>
                </a:ln>
                <a:solidFill>
                  <a:srgbClr val="FF3300"/>
                </a:solidFill>
                <a:effectLst/>
                <a:uLnTx/>
                <a:uFillTx/>
                <a:latin typeface="+mn-lt"/>
                <a:ea typeface="+mn-ea"/>
                <a:cs typeface="+mn-cs"/>
              </a:rPr>
              <a:t>》</a:t>
            </a:r>
            <a:endParaRPr kumimoji="0" lang="en-US" altLang="zh-CN" sz="2000" b="0" i="0" u="none" strike="noStrike" kern="1200" cap="all" spc="0" normalizeH="0" baseline="0" noProof="0" dirty="0">
              <a:ln>
                <a:noFill/>
              </a:ln>
              <a:solidFill>
                <a:srgbClr val="FF3300"/>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endParaRPr kumimoji="0" lang="en-US" altLang="zh-CN" sz="2000" b="0" i="0" u="none" strike="noStrike" kern="1200" cap="all" spc="0" normalizeH="0" baseline="0" noProof="0" dirty="0">
              <a:ln>
                <a:noFill/>
              </a:ln>
              <a:solidFill>
                <a:srgbClr val="FFFF00"/>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Tx/>
              <a:buNone/>
              <a:defRPr/>
            </a:pPr>
            <a:r>
              <a:rPr kumimoji="0" lang="en-US" altLang="zh-CN" sz="1600" b="0" i="0" u="none" strike="noStrike" kern="1200" cap="all" spc="0" normalizeH="0" baseline="0" noProof="0" dirty="0">
                <a:ln>
                  <a:noFill/>
                </a:ln>
                <a:solidFill>
                  <a:srgbClr val="FFFF00"/>
                </a:solidFill>
                <a:effectLst/>
                <a:uLnTx/>
                <a:uFillTx/>
                <a:latin typeface="+mn-lt"/>
                <a:ea typeface="+mn-ea"/>
                <a:cs typeface="+mn-cs"/>
              </a:rPr>
              <a:t>      </a:t>
            </a:r>
            <a:endParaRPr kumimoji="0" lang="en-US" altLang="zh-CN" sz="1600" b="0" i="0" u="none" strike="noStrike" kern="1200" cap="all" spc="0" normalizeH="0" baseline="0" noProof="0" dirty="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par>
    </p:tnLst>
    <p:bldLst>
      <p:bldP spid="808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6" name="Rectangle 2"/>
          <p:cNvSpPr>
            <a:spLocks noGrp="1" noChangeArrowheads="1"/>
          </p:cNvSpPr>
          <p:nvPr>
            <p:ph type="title"/>
          </p:nvPr>
        </p:nvSpPr>
        <p:spPr>
          <a:xfrm>
            <a:off x="611188" y="0"/>
            <a:ext cx="7561263" cy="679450"/>
          </a:xfr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4000" b="0" i="0" u="none" strike="noStrike" kern="1200" cap="all" spc="0" normalizeH="0" baseline="0" noProof="0">
                <a:ln>
                  <a:noFill/>
                </a:ln>
                <a:solidFill>
                  <a:srgbClr val="FF3300"/>
                </a:solidFill>
                <a:effectLst/>
                <a:uLnTx/>
                <a:uFillTx/>
                <a:latin typeface="+mj-lt"/>
                <a:ea typeface="微软雅黑" panose="020B0503020204020204" pitchFamily="34" charset="-122"/>
                <a:cs typeface="+mj-cs"/>
              </a:rPr>
              <a:t>主要内容</a:t>
            </a:r>
            <a:endParaRPr kumimoji="0" lang="zh-CN" altLang="en-US" sz="4000" b="0" i="0" u="none" strike="noStrike" kern="1200" cap="all" spc="0" normalizeH="0" baseline="0" noProof="0">
              <a:ln>
                <a:noFill/>
              </a:ln>
              <a:solidFill>
                <a:srgbClr val="FF3300"/>
              </a:solidFill>
              <a:effectLst/>
              <a:uLnTx/>
              <a:uFillTx/>
              <a:latin typeface="+mj-lt"/>
              <a:ea typeface="微软雅黑" panose="020B0503020204020204" pitchFamily="34" charset="-122"/>
              <a:cs typeface="+mj-cs"/>
            </a:endParaRPr>
          </a:p>
        </p:txBody>
      </p:sp>
      <p:sp>
        <p:nvSpPr>
          <p:cNvPr id="72707" name="Rectangle 3"/>
          <p:cNvSpPr>
            <a:spLocks noGrp="1" noChangeArrowheads="1"/>
          </p:cNvSpPr>
          <p:nvPr>
            <p:ph sz="quarter" idx="13" hasCustomPrompt="1"/>
          </p:nvPr>
        </p:nvSpPr>
        <p:spPr>
          <a:xfrm>
            <a:off x="323850" y="765175"/>
            <a:ext cx="8534400" cy="5832475"/>
          </a:xfrm>
        </p:spPr>
        <p:txBody>
          <a:bodyPr vert="horz" lIns="91440" tIns="45720" rIns="91440" bIns="45720" rtlCol="0">
            <a:normAutofit/>
          </a:bodyPr>
          <a:lstStyle/>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400" b="0" i="0" u="none" strike="noStrike" kern="1200" cap="all" spc="0" normalizeH="0" baseline="0" noProof="0" dirty="0">
                <a:ln>
                  <a:noFill/>
                </a:ln>
                <a:solidFill>
                  <a:schemeClr val="tx1"/>
                </a:solidFill>
                <a:effectLst/>
                <a:uLnTx/>
                <a:uFillTx/>
                <a:latin typeface="+mn-lt"/>
                <a:ea typeface="+mn-ea"/>
                <a:cs typeface="+mn-cs"/>
                <a:hlinkClick r:id="rId1" action="ppaction://hlinkfile"/>
              </a:rPr>
              <a:t>培养方案解读</a:t>
            </a:r>
            <a:endParaRPr kumimoji="0" lang="en-US" altLang="zh-CN" sz="24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1800" b="0" i="0" u="none" strike="noStrike" kern="1200" cap="all" spc="0" normalizeH="0" baseline="0" noProof="0" dirty="0">
                <a:ln>
                  <a:noFill/>
                </a:ln>
                <a:solidFill>
                  <a:schemeClr val="tx1"/>
                </a:solidFill>
                <a:effectLst/>
                <a:uLnTx/>
                <a:uFillTx/>
                <a:latin typeface="+mn-lt"/>
                <a:ea typeface="+mn-ea"/>
                <a:cs typeface="+mn-cs"/>
              </a:rPr>
              <a:t>学制、学分制</a:t>
            </a:r>
            <a:endParaRPr kumimoji="0" lang="zh-CN" altLang="en-US" sz="18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1800" b="0" i="0" u="none" strike="noStrike" kern="1200" cap="all" spc="0" normalizeH="0" baseline="0" noProof="0" dirty="0">
                <a:ln>
                  <a:noFill/>
                </a:ln>
                <a:solidFill>
                  <a:schemeClr val="tx1"/>
                </a:solidFill>
                <a:effectLst/>
                <a:uLnTx/>
                <a:uFillTx/>
                <a:latin typeface="+mn-lt"/>
                <a:ea typeface="+mn-ea"/>
                <a:cs typeface="+mn-cs"/>
              </a:rPr>
              <a:t>毕业学分要求</a:t>
            </a:r>
            <a:endParaRPr kumimoji="0" lang="zh-CN" altLang="en-US" sz="1800" b="0" i="0" u="none" strike="noStrike" kern="1200" cap="all" spc="0" normalizeH="0" baseline="0" noProof="0" dirty="0">
              <a:ln>
                <a:noFill/>
              </a:ln>
              <a:solidFill>
                <a:schemeClr val="tx1"/>
              </a:solidFill>
              <a:effectLst/>
              <a:uLnTx/>
              <a:uFillTx/>
              <a:latin typeface="+mn-lt"/>
              <a:ea typeface="+mn-ea"/>
              <a:cs typeface="+mn-cs"/>
            </a:endParaRPr>
          </a:p>
          <a:p>
            <a:pPr marL="685800" marR="0" lvl="1" indent="-228600" algn="l" defTabSz="914400" rtl="0" eaLnBrk="1" fontAlgn="auto" latinLnBrk="0" hangingPunct="1">
              <a:lnSpc>
                <a:spcPct val="80000"/>
              </a:lnSpc>
              <a:spcBef>
                <a:spcPts val="500"/>
              </a:spcBef>
              <a:spcAft>
                <a:spcPts val="0"/>
              </a:spcAft>
              <a:buClr>
                <a:schemeClr val="tx1"/>
              </a:buClr>
              <a:buSzTx/>
              <a:buFont typeface="Wingdings" panose="05000000000000000000" pitchFamily="2" charset="2"/>
              <a:buChar char="Ø"/>
              <a:defRPr/>
            </a:pPr>
            <a:r>
              <a:rPr kumimoji="0" lang="zh-CN" altLang="en-US" sz="1800" b="0" i="0" u="none" strike="noStrike" kern="1200" cap="all" spc="0" normalizeH="0" baseline="0" noProof="0" dirty="0">
                <a:ln>
                  <a:noFill/>
                </a:ln>
                <a:solidFill>
                  <a:schemeClr val="tx1"/>
                </a:solidFill>
                <a:effectLst/>
                <a:uLnTx/>
                <a:uFillTx/>
                <a:latin typeface="+mn-lt"/>
                <a:ea typeface="+mn-ea"/>
                <a:cs typeface="+mn-cs"/>
              </a:rPr>
              <a:t>实践学分</a:t>
            </a:r>
            <a:r>
              <a:rPr kumimoji="0" lang="zh-CN" altLang="en-US" sz="1800" b="0" i="0" u="none" strike="noStrike" kern="1200" cap="all" spc="0" normalizeH="0" baseline="0" noProof="0" dirty="0" smtClean="0">
                <a:ln>
                  <a:noFill/>
                </a:ln>
                <a:solidFill>
                  <a:schemeClr val="tx1"/>
                </a:solidFill>
                <a:effectLst/>
                <a:uLnTx/>
                <a:uFillTx/>
                <a:latin typeface="+mn-lt"/>
                <a:ea typeface="+mn-ea"/>
                <a:cs typeface="+mn-cs"/>
              </a:rPr>
              <a:t>要求（非收费学分）</a:t>
            </a:r>
            <a:endParaRPr kumimoji="0" lang="zh-CN" altLang="en-US" sz="1800" b="0" i="0" u="none" strike="noStrike" kern="1200" cap="all" spc="0" normalizeH="0" baseline="0" noProof="0" dirty="0">
              <a:ln>
                <a:noFill/>
              </a:ln>
              <a:solidFill>
                <a:schemeClr val="tx1"/>
              </a:solidFill>
              <a:effectLst/>
              <a:uLnTx/>
              <a:uFillTx/>
              <a:latin typeface="+mn-lt"/>
              <a:ea typeface="+mn-ea"/>
              <a:cs typeface="+mn-cs"/>
            </a:endParaRPr>
          </a:p>
          <a:p>
            <a:pPr marL="685800" marR="0" lvl="1" indent="-228600" algn="l" defTabSz="914400" rtl="0" eaLnBrk="1" fontAlgn="auto" latinLnBrk="0" hangingPunct="1">
              <a:lnSpc>
                <a:spcPct val="80000"/>
              </a:lnSpc>
              <a:spcBef>
                <a:spcPts val="500"/>
              </a:spcBef>
              <a:spcAft>
                <a:spcPts val="0"/>
              </a:spcAft>
              <a:buClr>
                <a:schemeClr val="tx1"/>
              </a:buClr>
              <a:buSzTx/>
              <a:buFont typeface="Wingdings" panose="05000000000000000000" pitchFamily="2" charset="2"/>
              <a:buChar char="Ø"/>
              <a:defRPr/>
            </a:pPr>
            <a:r>
              <a:rPr kumimoji="0" lang="zh-CN" altLang="en-US" sz="1800" b="0" i="0" u="none" strike="noStrike" kern="1200" cap="all" spc="0" normalizeH="0" baseline="0" noProof="0" dirty="0">
                <a:ln>
                  <a:noFill/>
                </a:ln>
                <a:solidFill>
                  <a:schemeClr val="tx1"/>
                </a:solidFill>
                <a:effectLst/>
                <a:uLnTx/>
                <a:uFillTx/>
                <a:latin typeface="+mn-lt"/>
                <a:ea typeface="+mn-ea"/>
                <a:cs typeface="+mn-cs"/>
              </a:rPr>
              <a:t>课程学分</a:t>
            </a:r>
            <a:r>
              <a:rPr kumimoji="0" lang="zh-CN" altLang="en-US" sz="1800" b="0" i="0" u="none" strike="noStrike" kern="1200" cap="all" spc="0" normalizeH="0" baseline="0" noProof="0" dirty="0" smtClean="0">
                <a:ln>
                  <a:noFill/>
                </a:ln>
                <a:solidFill>
                  <a:schemeClr val="tx1"/>
                </a:solidFill>
                <a:effectLst/>
                <a:uLnTx/>
                <a:uFillTx/>
                <a:latin typeface="+mn-lt"/>
                <a:ea typeface="+mn-ea"/>
                <a:cs typeface="+mn-cs"/>
              </a:rPr>
              <a:t>要求</a:t>
            </a:r>
            <a:endParaRPr kumimoji="0" lang="zh-CN" altLang="en-US" sz="1800" b="0" i="0" u="none" strike="noStrike" kern="1200" cap="all" spc="0" normalizeH="0" baseline="0" noProof="0" dirty="0">
              <a:ln>
                <a:noFill/>
              </a:ln>
              <a:solidFill>
                <a:schemeClr val="tx1"/>
              </a:solidFill>
              <a:effectLst/>
              <a:uLnTx/>
              <a:uFillTx/>
              <a:latin typeface="+mn-lt"/>
              <a:ea typeface="+mn-ea"/>
              <a:cs typeface="+mn-cs"/>
            </a:endParaRPr>
          </a:p>
          <a:p>
            <a:pPr marL="685800" marR="0" lvl="1" indent="-228600" algn="l" defTabSz="914400" rtl="0" eaLnBrk="1" fontAlgn="auto" latinLnBrk="0" hangingPunct="1">
              <a:lnSpc>
                <a:spcPct val="80000"/>
              </a:lnSpc>
              <a:spcBef>
                <a:spcPts val="500"/>
              </a:spcBef>
              <a:spcAft>
                <a:spcPts val="0"/>
              </a:spcAft>
              <a:buClr>
                <a:schemeClr val="tx1"/>
              </a:buClr>
              <a:buSzTx/>
              <a:buFont typeface="Wingdings" panose="05000000000000000000" pitchFamily="2" charset="2"/>
              <a:buChar char="Ø"/>
              <a:defRPr/>
            </a:pPr>
            <a:r>
              <a:rPr kumimoji="0" lang="zh-CN" altLang="en-US" sz="1800" b="0" i="0" u="none" strike="noStrike" kern="1200" cap="all" spc="0" normalizeH="0" baseline="0" noProof="0" dirty="0" smtClean="0">
                <a:ln>
                  <a:noFill/>
                </a:ln>
                <a:solidFill>
                  <a:schemeClr val="tx1"/>
                </a:solidFill>
                <a:effectLst/>
                <a:uLnTx/>
                <a:uFillTx/>
                <a:latin typeface="+mn-lt"/>
                <a:ea typeface="+mn-ea"/>
                <a:cs typeface="+mn-cs"/>
              </a:rPr>
              <a:t>选课毕业</a:t>
            </a:r>
            <a:r>
              <a:rPr kumimoji="0" lang="zh-CN" altLang="en-US" sz="1800" b="0" i="0" u="none" strike="noStrike" kern="1200" cap="all" spc="0" normalizeH="0" baseline="0" noProof="0" dirty="0">
                <a:ln>
                  <a:noFill/>
                </a:ln>
                <a:solidFill>
                  <a:schemeClr val="tx1"/>
                </a:solidFill>
                <a:effectLst/>
                <a:uLnTx/>
                <a:uFillTx/>
                <a:latin typeface="+mn-lt"/>
                <a:ea typeface="+mn-ea"/>
                <a:cs typeface="+mn-cs"/>
              </a:rPr>
              <a:t>、结业、肄业</a:t>
            </a:r>
            <a:endParaRPr kumimoji="0" lang="zh-CN" altLang="en-US" sz="1800" b="0" i="0" u="none" strike="noStrike" kern="1200" cap="all" spc="0" normalizeH="0" baseline="0" noProof="0" dirty="0">
              <a:ln>
                <a:noFill/>
              </a:ln>
              <a:solidFill>
                <a:schemeClr val="tx1"/>
              </a:solidFill>
              <a:effectLst/>
              <a:uLnTx/>
              <a:uFillTx/>
              <a:latin typeface="+mn-lt"/>
              <a:ea typeface="+mn-ea"/>
              <a:cs typeface="+mn-cs"/>
            </a:endParaRPr>
          </a:p>
          <a:p>
            <a:pPr marL="685800" marR="0" lvl="1" indent="-228600" algn="l" defTabSz="914400" rtl="0" eaLnBrk="1" fontAlgn="auto" latinLnBrk="0" hangingPunct="1">
              <a:lnSpc>
                <a:spcPct val="80000"/>
              </a:lnSpc>
              <a:spcBef>
                <a:spcPts val="500"/>
              </a:spcBef>
              <a:spcAft>
                <a:spcPts val="0"/>
              </a:spcAft>
              <a:buClr>
                <a:schemeClr val="tx1"/>
              </a:buClr>
              <a:buSzTx/>
              <a:buFont typeface="Wingdings" panose="05000000000000000000" pitchFamily="2" charset="2"/>
              <a:buChar char="Ø"/>
              <a:defRPr/>
            </a:pPr>
            <a:r>
              <a:rPr kumimoji="0" lang="zh-CN" altLang="en-US" sz="1800" b="0" i="0" u="none" strike="noStrike" kern="1200" cap="all" spc="0" normalizeH="0" baseline="0" noProof="0" dirty="0" smtClean="0">
                <a:ln>
                  <a:noFill/>
                </a:ln>
                <a:solidFill>
                  <a:schemeClr val="tx1"/>
                </a:solidFill>
                <a:effectLst/>
                <a:uLnTx/>
                <a:uFillTx/>
                <a:latin typeface="+mn-lt"/>
                <a:ea typeface="+mn-ea"/>
                <a:cs typeface="+mn-cs"/>
              </a:rPr>
              <a:t>  毕业论文撰写资格学分要求</a:t>
            </a:r>
            <a:endParaRPr kumimoji="0" lang="zh-CN" altLang="en-US" sz="18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400" b="0" i="0" u="none" strike="noStrike" kern="1200" cap="all" spc="0" normalizeH="0" baseline="0" noProof="0" dirty="0" smtClean="0">
                <a:ln>
                  <a:noFill/>
                </a:ln>
                <a:solidFill>
                  <a:schemeClr val="tx1"/>
                </a:solidFill>
                <a:effectLst/>
                <a:uLnTx/>
                <a:uFillTx/>
                <a:latin typeface="+mn-lt"/>
                <a:ea typeface="+mn-ea"/>
                <a:cs typeface="+mn-cs"/>
              </a:rPr>
              <a:t>学生</a:t>
            </a:r>
            <a:r>
              <a:rPr kumimoji="0" lang="zh-CN" altLang="en-US" sz="2400" b="0" i="0" u="none" strike="noStrike" kern="1200" cap="all" spc="0" normalizeH="0" baseline="0" noProof="0" dirty="0">
                <a:ln>
                  <a:noFill/>
                </a:ln>
                <a:solidFill>
                  <a:schemeClr val="tx1"/>
                </a:solidFill>
                <a:effectLst/>
                <a:uLnTx/>
                <a:uFillTx/>
                <a:latin typeface="+mn-lt"/>
                <a:ea typeface="+mn-ea"/>
                <a:cs typeface="+mn-cs"/>
              </a:rPr>
              <a:t>选课</a:t>
            </a:r>
            <a:r>
              <a:rPr kumimoji="0" lang="en-US" altLang="zh-CN" sz="2400" b="0" i="0" u="none" strike="noStrike" kern="1200" cap="all" spc="0" normalizeH="0" baseline="0" noProof="0" dirty="0">
                <a:ln>
                  <a:noFill/>
                </a:ln>
                <a:solidFill>
                  <a:schemeClr val="tx1"/>
                </a:solidFill>
                <a:effectLst/>
                <a:uLnTx/>
                <a:uFillTx/>
                <a:latin typeface="+mn-lt"/>
                <a:ea typeface="+mn-ea"/>
                <a:cs typeface="+mn-cs"/>
              </a:rPr>
              <a:t>—</a:t>
            </a:r>
            <a:r>
              <a:rPr kumimoji="0" lang="zh-CN" altLang="en-US" sz="2400" b="0" i="0" u="none" strike="noStrike" kern="1200" cap="all" spc="0" normalizeH="0" baseline="0" noProof="0" dirty="0">
                <a:ln>
                  <a:noFill/>
                </a:ln>
                <a:solidFill>
                  <a:schemeClr val="tx1"/>
                </a:solidFill>
                <a:effectLst/>
                <a:uLnTx/>
                <a:uFillTx/>
                <a:latin typeface="+mn-lt"/>
                <a:ea typeface="+mn-ea"/>
                <a:cs typeface="+mn-cs"/>
              </a:rPr>
              <a:t>网址介绍，选课指南、选课须知</a:t>
            </a:r>
            <a:endParaRPr kumimoji="0" lang="zh-CN" altLang="en-US" sz="24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400" b="0" i="0" u="none" strike="noStrike" kern="1200" cap="all" spc="0" normalizeH="0" baseline="0" noProof="0" dirty="0">
                <a:ln>
                  <a:noFill/>
                </a:ln>
                <a:solidFill>
                  <a:schemeClr val="tx1"/>
                </a:solidFill>
                <a:effectLst/>
                <a:uLnTx/>
                <a:uFillTx/>
                <a:latin typeface="+mn-lt"/>
                <a:ea typeface="+mn-ea"/>
                <a:cs typeface="+mn-cs"/>
              </a:rPr>
              <a:t>缓考</a:t>
            </a:r>
            <a:endParaRPr kumimoji="0" lang="zh-CN" altLang="en-US" sz="24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400" b="0" i="0" u="none" strike="noStrike" kern="1200" cap="all" spc="0" normalizeH="0" baseline="0" noProof="0" dirty="0">
                <a:ln>
                  <a:noFill/>
                </a:ln>
                <a:solidFill>
                  <a:schemeClr val="tx1"/>
                </a:solidFill>
                <a:effectLst/>
                <a:uLnTx/>
                <a:uFillTx/>
                <a:latin typeface="+mn-lt"/>
                <a:ea typeface="+mn-ea"/>
                <a:cs typeface="+mn-cs"/>
              </a:rPr>
              <a:t>学业预警及学业退学</a:t>
            </a:r>
            <a:endParaRPr kumimoji="0" lang="zh-CN" altLang="en-US" sz="24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400" b="0" i="0" u="none" strike="noStrike" kern="1200" cap="all" spc="0" normalizeH="0" baseline="0" noProof="0" dirty="0" smtClean="0">
                <a:ln>
                  <a:noFill/>
                </a:ln>
                <a:solidFill>
                  <a:schemeClr val="tx1"/>
                </a:solidFill>
                <a:effectLst/>
                <a:uLnTx/>
                <a:uFillTx/>
                <a:latin typeface="+mn-lt"/>
                <a:ea typeface="+mn-ea"/>
                <a:cs typeface="+mn-cs"/>
              </a:rPr>
              <a:t>拓展学习学习</a:t>
            </a:r>
            <a:endParaRPr kumimoji="0" lang="zh-CN" altLang="en-US" sz="24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1900" b="0" i="0" u="sng" strike="noStrike" kern="1200" cap="all" spc="0" normalizeH="0" baseline="0" noProof="0" dirty="0" smtClean="0">
                <a:ln>
                  <a:noFill/>
                </a:ln>
                <a:solidFill>
                  <a:schemeClr val="tx1"/>
                </a:solidFill>
                <a:effectLst/>
                <a:uLnTx/>
                <a:uFillTx/>
                <a:latin typeface="+mn-lt"/>
                <a:ea typeface="+mn-ea"/>
                <a:cs typeface="+mn-cs"/>
                <a:hlinkClick r:id="rId2" action="ppaction://hlinkfile"/>
              </a:rPr>
              <a:t>工商管理专业全英班招生介绍</a:t>
            </a:r>
            <a:endParaRPr kumimoji="0" lang="en-US" altLang="zh-CN" sz="1900" b="0" i="0" u="sng"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1900" b="0" i="0" u="sng" strike="noStrike" kern="1200" cap="all" spc="0" normalizeH="0" baseline="0" noProof="0" dirty="0" smtClean="0">
                <a:ln>
                  <a:noFill/>
                </a:ln>
                <a:solidFill>
                  <a:srgbClr val="C00000"/>
                </a:solidFill>
                <a:effectLst/>
                <a:uLnTx/>
                <a:uFillTx/>
                <a:latin typeface="+mn-lt"/>
                <a:ea typeface="+mn-ea"/>
                <a:cs typeface="+mn-cs"/>
                <a:hlinkClick r:id="rId2" action="ppaction://hlinkfile"/>
              </a:rPr>
              <a:t>比利时列日大学工商管理本硕直读国际班</a:t>
            </a:r>
            <a:endParaRPr kumimoji="0" lang="zh-CN" altLang="en-US" sz="1900" b="0" i="0" u="sng" strike="noStrike" kern="1200" cap="all" spc="0" normalizeH="0" baseline="0" noProof="0" dirty="0" smtClean="0">
              <a:ln>
                <a:noFill/>
              </a:ln>
              <a:solidFill>
                <a:srgbClr val="C00000"/>
              </a:solidFill>
              <a:effectLst/>
              <a:uLnTx/>
              <a:uFillTx/>
              <a:latin typeface="+mn-lt"/>
              <a:ea typeface="+mn-ea"/>
              <a:cs typeface="+mn-cs"/>
              <a:hlinkClick r:id="rId2" action="ppaction://hlinkfile"/>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400" b="0" i="0" u="none" strike="noStrike" kern="1200" cap="all" spc="0" normalizeH="0" baseline="0" noProof="0" dirty="0" smtClean="0">
                <a:ln>
                  <a:noFill/>
                </a:ln>
                <a:solidFill>
                  <a:schemeClr val="tx1"/>
                </a:solidFill>
                <a:effectLst/>
                <a:uLnTx/>
                <a:uFillTx/>
                <a:latin typeface="+mn-lt"/>
                <a:ea typeface="+mn-ea"/>
                <a:cs typeface="+mn-cs"/>
              </a:rPr>
              <a:t>学生</a:t>
            </a:r>
            <a:r>
              <a:rPr kumimoji="0" lang="zh-CN" altLang="en-US" sz="2400" b="0" i="0" u="none" strike="noStrike" kern="1200" cap="all" spc="0" normalizeH="0" baseline="0" noProof="0" dirty="0">
                <a:ln>
                  <a:noFill/>
                </a:ln>
                <a:solidFill>
                  <a:schemeClr val="tx1"/>
                </a:solidFill>
                <a:effectLst/>
                <a:uLnTx/>
                <a:uFillTx/>
                <a:latin typeface="+mn-lt"/>
                <a:ea typeface="+mn-ea"/>
                <a:cs typeface="+mn-cs"/>
              </a:rPr>
              <a:t>手册重点内容强调</a:t>
            </a:r>
            <a:endParaRPr kumimoji="0" lang="zh-CN" altLang="en-US" sz="2400" b="0" i="0" u="none" strike="noStrike" kern="1200" cap="all" spc="0" normalizeH="0" baseline="0" noProof="0" dirty="0">
              <a:ln>
                <a:noFill/>
              </a:ln>
              <a:solidFill>
                <a:schemeClr val="tx1"/>
              </a:solidFill>
              <a:effectLst/>
              <a:uLnTx/>
              <a:uFillTx/>
              <a:latin typeface="+mn-lt"/>
              <a:ea typeface="+mn-ea"/>
              <a:cs typeface="+mn-cs"/>
            </a:endParaRPr>
          </a:p>
          <a:p>
            <a:pPr marL="685800" marR="0" lvl="1" indent="-228600" algn="l" defTabSz="914400" rtl="0" eaLnBrk="1" fontAlgn="auto" latinLnBrk="0" hangingPunct="1">
              <a:lnSpc>
                <a:spcPct val="80000"/>
              </a:lnSpc>
              <a:spcBef>
                <a:spcPts val="500"/>
              </a:spcBef>
              <a:spcAft>
                <a:spcPts val="0"/>
              </a:spcAft>
              <a:buClr>
                <a:schemeClr val="tx1"/>
              </a:buClr>
              <a:buSzTx/>
              <a:buFont typeface="Wingdings" panose="05000000000000000000" pitchFamily="2" charset="2"/>
              <a:buChar char="Ø"/>
              <a:defRPr/>
            </a:pPr>
            <a:r>
              <a:rPr kumimoji="0" lang="zh-CN" altLang="en-US" sz="1800" b="0" i="0" u="none" strike="noStrike" kern="1200" cap="all" spc="0" normalizeH="0" baseline="0" noProof="0" dirty="0">
                <a:ln>
                  <a:noFill/>
                </a:ln>
                <a:solidFill>
                  <a:schemeClr val="tx1"/>
                </a:solidFill>
                <a:effectLst/>
                <a:uLnTx/>
                <a:uFillTx/>
                <a:latin typeface="+mn-lt"/>
                <a:ea typeface="+mn-ea"/>
                <a:cs typeface="+mn-cs"/>
              </a:rPr>
              <a:t>  重要网址</a:t>
            </a:r>
            <a:endParaRPr kumimoji="0" lang="zh-CN" altLang="en-US" sz="1800" b="0" i="0" u="none" strike="noStrike" kern="1200" cap="all" spc="0" normalizeH="0" baseline="0" noProof="0" dirty="0">
              <a:ln>
                <a:noFill/>
              </a:ln>
              <a:solidFill>
                <a:schemeClr val="tx1"/>
              </a:solidFill>
              <a:effectLst/>
              <a:uLnTx/>
              <a:uFillTx/>
              <a:latin typeface="+mn-lt"/>
              <a:ea typeface="+mn-ea"/>
              <a:cs typeface="+mn-cs"/>
            </a:endParaRPr>
          </a:p>
          <a:p>
            <a:pPr marL="685800" marR="0" lvl="1" indent="-228600" algn="l" defTabSz="914400" rtl="0" eaLnBrk="1" fontAlgn="auto" latinLnBrk="0" hangingPunct="1">
              <a:lnSpc>
                <a:spcPct val="80000"/>
              </a:lnSpc>
              <a:spcBef>
                <a:spcPts val="500"/>
              </a:spcBef>
              <a:spcAft>
                <a:spcPts val="0"/>
              </a:spcAft>
              <a:buClr>
                <a:schemeClr val="tx1"/>
              </a:buClr>
              <a:buSzTx/>
              <a:buFont typeface="Wingdings" panose="05000000000000000000" pitchFamily="2" charset="2"/>
              <a:buChar char="Ø"/>
              <a:defRPr/>
            </a:pPr>
            <a:r>
              <a:rPr kumimoji="0" lang="zh-CN" altLang="en-US" sz="1800" b="0" i="0" u="none" strike="noStrike" kern="1200" cap="all" spc="0" normalizeH="0" baseline="0" noProof="0" dirty="0">
                <a:ln>
                  <a:noFill/>
                </a:ln>
                <a:solidFill>
                  <a:schemeClr val="tx1"/>
                </a:solidFill>
                <a:effectLst/>
                <a:uLnTx/>
                <a:uFillTx/>
                <a:latin typeface="+mn-lt"/>
                <a:ea typeface="+mn-ea"/>
                <a:cs typeface="+mn-cs"/>
              </a:rPr>
              <a:t>  必读书目</a:t>
            </a:r>
            <a:endParaRPr kumimoji="0" lang="zh-CN" altLang="en-US" sz="1800" b="0" i="0" u="none" strike="noStrike" kern="1200" cap="all"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bldLst>
      <p:bldP spid="727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2" name="Rectangle 2"/>
          <p:cNvSpPr>
            <a:spLocks noGrp="1" noChangeArrowheads="1"/>
          </p:cNvSpPr>
          <p:nvPr>
            <p:ph type="title"/>
          </p:nvPr>
        </p:nvSpPr>
        <p:spPr>
          <a:xfrm>
            <a:off x="685800" y="619125"/>
            <a:ext cx="7772400" cy="1595438"/>
          </a:xfr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3600" b="0" i="0" u="none" strike="noStrike" kern="1200" cap="all" spc="0" normalizeH="0" baseline="0" noProof="0" dirty="0">
                <a:ln>
                  <a:noFill/>
                </a:ln>
                <a:solidFill>
                  <a:schemeClr val="tx1"/>
                </a:solidFill>
                <a:effectLst/>
                <a:uLnTx/>
                <a:uFillTx/>
                <a:latin typeface="+mj-lt"/>
                <a:ea typeface="+mj-ea"/>
                <a:cs typeface="+mj-cs"/>
              </a:rPr>
              <a:t>答疑</a:t>
            </a:r>
            <a:endParaRPr kumimoji="0" lang="zh-CN" altLang="en-US" sz="3600" b="0" i="0" u="none" strike="noStrike" kern="1200" cap="all" spc="0" normalizeH="0" baseline="0" noProof="0" dirty="0">
              <a:ln>
                <a:noFill/>
              </a:ln>
              <a:solidFill>
                <a:schemeClr val="tx1"/>
              </a:solidFill>
              <a:effectLst/>
              <a:uLnTx/>
              <a:uFillTx/>
              <a:latin typeface="+mj-lt"/>
              <a:ea typeface="+mj-ea"/>
              <a:cs typeface="+mj-cs"/>
            </a:endParaRPr>
          </a:p>
        </p:txBody>
      </p:sp>
      <p:sp>
        <p:nvSpPr>
          <p:cNvPr id="3" name="内容占位符 2"/>
          <p:cNvSpPr>
            <a:spLocks noGrp="1"/>
          </p:cNvSpPr>
          <p:nvPr>
            <p:ph sz="quarter" idx="14" hasCustomPrompt="1"/>
          </p:nvPr>
        </p:nvSpPr>
        <p:spPr>
          <a:xfrm>
            <a:off x="3786188" y="2000250"/>
            <a:ext cx="4714875" cy="4105275"/>
          </a:xfrm>
        </p:spPr>
        <p:txBody>
          <a:bodyPr vert="horz" lIns="91440" tIns="45720" rIns="91440" bIns="45720" rtlCol="0">
            <a:normAutofit fontScale="92500" lnSpcReduction="10000"/>
          </a:bodyPr>
          <a:lstStyle/>
          <a:p>
            <a:pPr marL="228600" marR="0" lvl="0" indent="-228600" algn="l" defTabSz="914400" rtl="0" eaLnBrk="1" fontAlgn="base" latinLnBrk="0" hangingPunct="1">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a:ln>
                  <a:noFill/>
                </a:ln>
                <a:solidFill>
                  <a:schemeClr val="tx1"/>
                </a:solidFill>
                <a:effectLst/>
                <a:uLnTx/>
                <a:uFillTx/>
                <a:latin typeface="+mn-lt"/>
                <a:ea typeface="+mn-ea"/>
                <a:cs typeface="+mn-cs"/>
              </a:rPr>
              <a:t>如有关于学业方面的疑问，请咨询院办老师</a:t>
            </a:r>
            <a:endParaRPr kumimoji="0" lang="en-US" altLang="zh-CN"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a:ln>
                  <a:noFill/>
                </a:ln>
                <a:solidFill>
                  <a:schemeClr val="tx1"/>
                </a:solidFill>
                <a:effectLst/>
                <a:uLnTx/>
                <a:uFillTx/>
                <a:latin typeface="+mn-lt"/>
                <a:ea typeface="+mn-ea"/>
                <a:cs typeface="+mn-cs"/>
              </a:rPr>
              <a:t>电话：</a:t>
            </a:r>
            <a:endParaRPr kumimoji="0" lang="en-US" altLang="zh-CN"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20000"/>
              </a:lnSpc>
              <a:spcBef>
                <a:spcPts val="1000"/>
              </a:spcBef>
              <a:spcAft>
                <a:spcPct val="0"/>
              </a:spcAft>
              <a:buClr>
                <a:schemeClr val="tx1"/>
              </a:buClr>
              <a:buSzTx/>
              <a:buFont typeface="Arial" panose="020B0604020202020204" pitchFamily="34" charset="0"/>
              <a:buChar char="•"/>
              <a:defRPr/>
            </a:pPr>
            <a:r>
              <a:rPr kumimoji="0" lang="en-US" altLang="zh-CN" sz="2000" b="0" i="0" u="none" strike="noStrike" kern="1200" cap="all" spc="0" normalizeH="0" baseline="0" noProof="0" dirty="0">
                <a:ln>
                  <a:noFill/>
                </a:ln>
                <a:solidFill>
                  <a:schemeClr val="tx1"/>
                </a:solidFill>
                <a:effectLst/>
                <a:uLnTx/>
                <a:uFillTx/>
                <a:latin typeface="+mn-lt"/>
                <a:ea typeface="+mn-ea"/>
                <a:cs typeface="+mn-cs"/>
              </a:rPr>
              <a:t>26536121</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（张老师，信管、电子商务）</a:t>
            </a:r>
            <a:endParaRPr kumimoji="0" lang="en-US" altLang="zh-CN"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20000"/>
              </a:lnSpc>
              <a:spcBef>
                <a:spcPts val="1000"/>
              </a:spcBef>
              <a:spcAft>
                <a:spcPct val="0"/>
              </a:spcAft>
              <a:buClr>
                <a:schemeClr val="tx1"/>
              </a:buClr>
              <a:buSzTx/>
              <a:buFont typeface="Arial" panose="020B0604020202020204" pitchFamily="34" charset="0"/>
              <a:buChar char="•"/>
              <a:defRPr/>
            </a:pPr>
            <a:r>
              <a:rPr kumimoji="0" lang="en-US" altLang="zh-CN" sz="2000" b="0" i="0" u="none" strike="noStrike" kern="1200" cap="all" spc="0" normalizeH="0" baseline="0" noProof="0" dirty="0">
                <a:ln>
                  <a:noFill/>
                </a:ln>
                <a:solidFill>
                  <a:schemeClr val="tx1"/>
                </a:solidFill>
                <a:effectLst/>
                <a:uLnTx/>
                <a:uFillTx/>
                <a:latin typeface="+mn-lt"/>
                <a:ea typeface="+mn-ea"/>
                <a:cs typeface="+mn-cs"/>
              </a:rPr>
              <a:t>25532596</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（目前韦老师</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，工商</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管理；</a:t>
            </a:r>
            <a:r>
              <a:rPr kumimoji="0" lang="en-US" altLang="zh-CN" sz="2000" b="0" i="0" u="none" strike="noStrike" kern="1200" cap="all" spc="0" normalizeH="0" baseline="0" noProof="0" dirty="0" smtClean="0">
                <a:ln>
                  <a:noFill/>
                </a:ln>
                <a:solidFill>
                  <a:schemeClr val="tx1"/>
                </a:solidFill>
                <a:effectLst/>
                <a:uLnTx/>
                <a:uFillTx/>
                <a:latin typeface="+mn-lt"/>
                <a:ea typeface="+mn-ea"/>
                <a:cs typeface="+mn-cs"/>
              </a:rPr>
              <a:t>2017</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年</a:t>
            </a:r>
            <a:r>
              <a:rPr kumimoji="0" lang="en-US" altLang="zh-CN" sz="2000" b="0" i="0" u="none" strike="noStrike" kern="1200" cap="all" spc="0" normalizeH="0" baseline="0" noProof="0" dirty="0" smtClean="0">
                <a:ln>
                  <a:noFill/>
                </a:ln>
                <a:solidFill>
                  <a:schemeClr val="tx1"/>
                </a:solidFill>
                <a:effectLst/>
                <a:uLnTx/>
                <a:uFillTx/>
                <a:latin typeface="+mn-lt"/>
                <a:ea typeface="+mn-ea"/>
                <a:cs typeface="+mn-cs"/>
              </a:rPr>
              <a:t>3</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月</a:t>
            </a:r>
            <a:r>
              <a:rPr kumimoji="0" lang="en-US" altLang="zh-CN" sz="2000" b="0" i="0" u="none" strike="noStrike" kern="1200" cap="all" spc="0" normalizeH="0" baseline="0" noProof="0" dirty="0" smtClean="0">
                <a:ln>
                  <a:noFill/>
                </a:ln>
                <a:solidFill>
                  <a:schemeClr val="tx1"/>
                </a:solidFill>
                <a:effectLst/>
                <a:uLnTx/>
                <a:uFillTx/>
                <a:latin typeface="+mn-lt"/>
                <a:ea typeface="+mn-ea"/>
                <a:cs typeface="+mn-cs"/>
              </a:rPr>
              <a:t>30</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日后，宋老师）</a:t>
            </a:r>
            <a:endParaRPr kumimoji="0" lang="en-US" altLang="zh-CN"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20000"/>
              </a:lnSpc>
              <a:spcBef>
                <a:spcPts val="1000"/>
              </a:spcBef>
              <a:spcAft>
                <a:spcPct val="0"/>
              </a:spcAft>
              <a:buClr>
                <a:schemeClr val="tx1"/>
              </a:buClr>
              <a:buSzTx/>
              <a:buFont typeface="Arial" panose="020B0604020202020204" pitchFamily="34" charset="0"/>
              <a:buChar char="•"/>
              <a:defRPr/>
            </a:pPr>
            <a:r>
              <a:rPr kumimoji="0" lang="en-US" altLang="zh-CN" sz="2000" b="0" i="0" u="none" strike="noStrike" kern="1200" cap="all" spc="0" normalizeH="0" baseline="0" noProof="0" dirty="0">
                <a:ln>
                  <a:noFill/>
                </a:ln>
                <a:solidFill>
                  <a:schemeClr val="tx1"/>
                </a:solidFill>
                <a:effectLst/>
                <a:uLnTx/>
                <a:uFillTx/>
                <a:latin typeface="+mn-lt"/>
                <a:ea typeface="+mn-ea"/>
                <a:cs typeface="+mn-cs"/>
              </a:rPr>
              <a:t>26538778</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（何老师，行政管理、市场营销）</a:t>
            </a:r>
            <a:endParaRPr kumimoji="0" lang="en-US" altLang="zh-CN"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20000"/>
              </a:lnSpc>
              <a:spcBef>
                <a:spcPts val="1000"/>
              </a:spcBef>
              <a:spcAft>
                <a:spcPct val="0"/>
              </a:spcAft>
              <a:buClr>
                <a:schemeClr val="tx1"/>
              </a:buClr>
              <a:buSzTx/>
              <a:buFont typeface="Arial" panose="020B0604020202020204" pitchFamily="34" charset="0"/>
              <a:buChar char="•"/>
              <a:defRPr/>
            </a:pPr>
            <a:r>
              <a:rPr kumimoji="0" lang="en-US" altLang="zh-CN" sz="2000" b="0" i="0" u="none" strike="noStrike" kern="1200" cap="all" spc="0" normalizeH="0" baseline="0" noProof="0" dirty="0">
                <a:ln>
                  <a:noFill/>
                </a:ln>
                <a:solidFill>
                  <a:schemeClr val="tx1"/>
                </a:solidFill>
                <a:effectLst/>
                <a:uLnTx/>
                <a:uFillTx/>
                <a:latin typeface="+mn-lt"/>
                <a:ea typeface="+mn-ea"/>
                <a:cs typeface="+mn-cs"/>
              </a:rPr>
              <a:t>26087691</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（目前杨老师</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人力资源；</a:t>
            </a:r>
            <a:r>
              <a:rPr kumimoji="0" lang="en-US" altLang="zh-CN" sz="2000" b="0" i="0" u="none" strike="noStrike" kern="1200" cap="all" spc="0" normalizeH="0" baseline="0" noProof="0" dirty="0" smtClean="0">
                <a:ln>
                  <a:noFill/>
                </a:ln>
                <a:solidFill>
                  <a:schemeClr val="tx1"/>
                </a:solidFill>
                <a:effectLst/>
                <a:uLnTx/>
                <a:uFillTx/>
                <a:latin typeface="+mn-lt"/>
                <a:ea typeface="+mn-ea"/>
                <a:cs typeface="+mn-cs"/>
              </a:rPr>
              <a:t>2017</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年</a:t>
            </a:r>
            <a:r>
              <a:rPr kumimoji="0" lang="en-US" altLang="zh-CN" sz="2000" b="0" i="0" u="none" strike="noStrike" kern="1200" cap="all" spc="0" normalizeH="0" baseline="0" noProof="0" dirty="0" smtClean="0">
                <a:ln>
                  <a:noFill/>
                </a:ln>
                <a:solidFill>
                  <a:schemeClr val="tx1"/>
                </a:solidFill>
                <a:effectLst/>
                <a:uLnTx/>
                <a:uFillTx/>
                <a:latin typeface="+mn-lt"/>
                <a:ea typeface="+mn-ea"/>
                <a:cs typeface="+mn-cs"/>
              </a:rPr>
              <a:t>12</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月</a:t>
            </a:r>
            <a:r>
              <a:rPr kumimoji="0" lang="en-US" altLang="zh-CN" sz="2000" b="0" i="0" u="none" strike="noStrike" kern="1200" cap="all" spc="0" normalizeH="0" baseline="0" noProof="0" dirty="0" smtClean="0">
                <a:ln>
                  <a:noFill/>
                </a:ln>
                <a:solidFill>
                  <a:schemeClr val="tx1"/>
                </a:solidFill>
                <a:effectLst/>
                <a:uLnTx/>
                <a:uFillTx/>
                <a:latin typeface="+mn-lt"/>
                <a:ea typeface="+mn-ea"/>
                <a:cs typeface="+mn-cs"/>
              </a:rPr>
              <a:t>22</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日后潘老师）</a:t>
            </a: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p:txBody>
      </p:sp>
      <p:sp>
        <p:nvSpPr>
          <p:cNvPr id="38916" name="WordArt 4"/>
          <p:cNvSpPr>
            <a:spLocks noTextEdit="1"/>
          </p:cNvSpPr>
          <p:nvPr/>
        </p:nvSpPr>
        <p:spPr>
          <a:xfrm>
            <a:off x="1403350" y="2924175"/>
            <a:ext cx="1655763" cy="1800225"/>
          </a:xfrm>
          <a:prstGeom prst="rect">
            <a:avLst/>
          </a:prstGeom>
        </p:spPr>
        <p:txBody>
          <a:bodyPr wrap="none" fromWordArt="1">
            <a:prstTxWarp prst="textDoubleWave1">
              <a:avLst>
                <a:gd name="adj1" fmla="val 6500"/>
                <a:gd name="adj2" fmla="val 0"/>
              </a:avLst>
            </a:prstTxWarp>
            <a:normAutofit/>
          </a:bodyPr>
          <a:p>
            <a:pPr algn="ctr"/>
            <a:r>
              <a:rPr lang="zh-CN" altLang="en-US" sz="9600" spc="-960">
                <a:ln w="12700" cap="flat" cmpd="sng">
                  <a:solidFill>
                    <a:srgbClr val="000099"/>
                  </a:solidFill>
                  <a:prstDash val="solid"/>
                  <a:headEnd type="none" w="med" len="med"/>
                  <a:tailEnd type="none" w="med" len="med"/>
                </a:ln>
                <a:solidFill>
                  <a:srgbClr val="33CCFF"/>
                </a:solidFill>
                <a:effectLst>
                  <a:outerShdw dist="125724" dir="18900000" algn="ctr" rotWithShape="0">
                    <a:srgbClr val="000099"/>
                  </a:outerShdw>
                </a:effectLst>
                <a:latin typeface="+mn-ea" charset="0"/>
                <a:ea typeface="+mn-ea" charset="0"/>
              </a:rPr>
              <a:t>？</a:t>
            </a:r>
            <a:endParaRPr lang="zh-CN" altLang="en-US" sz="9600" spc="-960">
              <a:ln w="12700" cap="flat" cmpd="sng">
                <a:solidFill>
                  <a:srgbClr val="000099"/>
                </a:solidFill>
                <a:prstDash val="solid"/>
                <a:headEnd type="none" w="med" len="med"/>
                <a:tailEnd type="none" w="med" len="med"/>
              </a:ln>
              <a:solidFill>
                <a:srgbClr val="33CCFF"/>
              </a:solidFill>
              <a:effectLst>
                <a:outerShdw dist="125724" dir="18900000" algn="ctr" rotWithShape="0">
                  <a:srgbClr val="000099"/>
                </a:outerShdw>
              </a:effectLst>
              <a:latin typeface="+mn-ea" charset="0"/>
              <a:ea typeface="+mn-ea"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6" name="Rectangle 2"/>
          <p:cNvSpPr>
            <a:spLocks noGrp="1" noChangeArrowheads="1"/>
          </p:cNvSpPr>
          <p:nvPr>
            <p:ph type="title"/>
          </p:nvPr>
        </p:nvSpPr>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3600" b="0" i="0" u="none" strike="noStrike" kern="1200" cap="all" spc="0" normalizeH="0" baseline="0" noProof="0">
                <a:ln>
                  <a:noFill/>
                </a:ln>
                <a:solidFill>
                  <a:schemeClr val="tx1"/>
                </a:solidFill>
                <a:effectLst/>
                <a:uLnTx/>
                <a:uFillTx/>
                <a:latin typeface="+mj-lt"/>
                <a:ea typeface="+mj-ea"/>
                <a:cs typeface="+mj-cs"/>
              </a:rPr>
              <a:t>祝同学们：</a:t>
            </a:r>
            <a:endParaRPr kumimoji="0" lang="zh-CN" altLang="en-US" sz="3600" b="0" i="0" u="none" strike="noStrike" kern="1200" cap="all" spc="0" normalizeH="0" baseline="0" noProof="0">
              <a:ln>
                <a:noFill/>
              </a:ln>
              <a:solidFill>
                <a:schemeClr val="tx1"/>
              </a:solidFill>
              <a:effectLst/>
              <a:uLnTx/>
              <a:uFillTx/>
              <a:latin typeface="+mj-lt"/>
              <a:ea typeface="+mj-ea"/>
              <a:cs typeface="+mj-cs"/>
            </a:endParaRPr>
          </a:p>
        </p:txBody>
      </p:sp>
      <p:sp>
        <p:nvSpPr>
          <p:cNvPr id="19459" name="Rectangle 3"/>
          <p:cNvSpPr>
            <a:spLocks noGrp="1" noChangeArrowheads="1"/>
          </p:cNvSpPr>
          <p:nvPr>
            <p:ph sz="quarter" idx="13" hasCustomPrompt="1"/>
          </p:nvPr>
        </p:nvSpPr>
        <p:spPr>
          <a:xfrm>
            <a:off x="2484438" y="4221163"/>
            <a:ext cx="6130925" cy="1587500"/>
          </a:xfr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
                <a:schemeClr val="tx1"/>
              </a:buClr>
              <a:buSzTx/>
              <a:buFontTx/>
              <a:buNone/>
              <a:defRPr/>
            </a:pPr>
            <a:endParaRPr kumimoji="0" lang="en-US" altLang="zh-CN" sz="24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
                <a:schemeClr val="tx1"/>
              </a:buClr>
              <a:buSzTx/>
              <a:buFontTx/>
              <a:buNone/>
              <a:defRPr/>
            </a:pPr>
            <a:endParaRPr kumimoji="0" lang="en-US" altLang="zh-CN" sz="24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r" defTabSz="914400" rtl="0" eaLnBrk="1" fontAlgn="auto" latinLnBrk="0" hangingPunct="1">
              <a:lnSpc>
                <a:spcPct val="90000"/>
              </a:lnSpc>
              <a:spcBef>
                <a:spcPts val="1000"/>
              </a:spcBef>
              <a:spcAft>
                <a:spcPts val="0"/>
              </a:spcAft>
              <a:buClr>
                <a:schemeClr val="tx1"/>
              </a:buClr>
              <a:buSzTx/>
              <a:buFontTx/>
              <a:buNone/>
              <a:defRPr/>
            </a:pPr>
            <a:r>
              <a:rPr kumimoji="0" lang="en-US" altLang="zh-CN" sz="2400" b="0" i="0" u="none" strike="noStrike" kern="1200" cap="all" spc="0" normalizeH="0" baseline="0" noProof="0" dirty="0">
                <a:ln>
                  <a:noFill/>
                </a:ln>
                <a:solidFill>
                  <a:schemeClr val="tx1"/>
                </a:solidFill>
                <a:effectLst/>
                <a:uLnTx/>
                <a:uFillTx/>
                <a:latin typeface="+mn-lt"/>
                <a:ea typeface="+mn-ea"/>
                <a:cs typeface="+mn-cs"/>
              </a:rPr>
              <a:t>                </a:t>
            </a:r>
            <a:r>
              <a:rPr kumimoji="0" lang="zh-CN" altLang="en-US" sz="1800" b="0" i="0" u="none" strike="noStrike" kern="1200" cap="all" spc="0" normalizeH="0" baseline="0" noProof="0" dirty="0">
                <a:ln>
                  <a:noFill/>
                </a:ln>
                <a:solidFill>
                  <a:schemeClr val="tx1"/>
                </a:solidFill>
                <a:effectLst/>
                <a:uLnTx/>
                <a:uFillTx/>
                <a:latin typeface="+mn-lt"/>
                <a:ea typeface="+mn-ea"/>
                <a:cs typeface="+mn-cs"/>
              </a:rPr>
              <a:t>管理学院教务</a:t>
            </a:r>
            <a:r>
              <a:rPr kumimoji="0" lang="zh-CN" altLang="en-US" sz="1800" b="0" i="0" u="none" strike="noStrike" kern="1200" cap="all" spc="0" normalizeH="0" baseline="0" noProof="0" dirty="0" smtClean="0">
                <a:ln>
                  <a:noFill/>
                </a:ln>
                <a:solidFill>
                  <a:schemeClr val="tx1"/>
                </a:solidFill>
                <a:effectLst/>
                <a:uLnTx/>
                <a:uFillTx/>
                <a:latin typeface="+mn-lt"/>
                <a:ea typeface="+mn-ea"/>
                <a:cs typeface="+mn-cs"/>
              </a:rPr>
              <a:t>室</a:t>
            </a:r>
            <a:endParaRPr kumimoji="0" lang="zh-CN" altLang="en-US" sz="1800" b="0" i="0" u="none" strike="noStrike" kern="1200" cap="all" spc="0" normalizeH="0" baseline="0" noProof="0" dirty="0">
              <a:ln>
                <a:noFill/>
              </a:ln>
              <a:solidFill>
                <a:schemeClr val="tx1"/>
              </a:solidFill>
              <a:effectLst/>
              <a:uLnTx/>
              <a:uFillTx/>
              <a:latin typeface="+mn-lt"/>
              <a:ea typeface="+mn-ea"/>
              <a:cs typeface="+mn-cs"/>
            </a:endParaRPr>
          </a:p>
        </p:txBody>
      </p:sp>
      <p:sp>
        <p:nvSpPr>
          <p:cNvPr id="47108" name="WordArt 4"/>
          <p:cNvSpPr>
            <a:spLocks noChangeArrowheads="1" noChangeShapeType="1" noTextEdit="1"/>
          </p:cNvSpPr>
          <p:nvPr/>
        </p:nvSpPr>
        <p:spPr bwMode="auto">
          <a:xfrm rot="817273">
            <a:off x="2051050" y="1412875"/>
            <a:ext cx="4641850" cy="3100388"/>
          </a:xfrm>
          <a:prstGeom prst="rect">
            <a:avLst/>
          </a:prstGeom>
        </p:spPr>
        <p:txBody>
          <a:bodyPr wrap="none" numCol="1" fromWordArt="1">
            <a:prstTxWarp prst="textSlantUp">
              <a:avLst>
                <a:gd name="adj" fmla="val 32056"/>
              </a:avLst>
            </a:prstTxWarp>
          </a:bodyPr>
          <a:lstStyle/>
          <a:p>
            <a:pPr marL="0" marR="0" lvl="0" indent="0" algn="ctr" defTabSz="457200" rtl="0" eaLnBrk="0" fontAlgn="base" latinLnBrk="0" hangingPunct="0">
              <a:lnSpc>
                <a:spcPct val="100000"/>
              </a:lnSpc>
              <a:spcBef>
                <a:spcPct val="0"/>
              </a:spcBef>
              <a:spcAft>
                <a:spcPct val="0"/>
              </a:spcAft>
              <a:buClrTx/>
              <a:buSzTx/>
              <a:buFontTx/>
              <a:buNone/>
              <a:defRPr/>
            </a:pPr>
            <a:r>
              <a:rPr kumimoji="0" lang="zh-CN" altLang="en-US" sz="3600" b="0" i="0" u="none" strike="noStrike" kern="10" cap="none" spc="0" normalizeH="0" baseline="0" noProof="0" dirty="0">
                <a:ln w="9525">
                  <a:solidFill>
                    <a:srgbClr val="CC99FF"/>
                  </a:solidFill>
                  <a:round/>
                </a:ln>
                <a:gradFill rotWithShape="1">
                  <a:gsLst>
                    <a:gs pos="0">
                      <a:srgbClr val="6600CC"/>
                    </a:gs>
                    <a:gs pos="100000">
                      <a:srgbClr val="CC00CC"/>
                    </a:gs>
                  </a:gsLst>
                  <a:lin ang="4860000" scaled="1"/>
                </a:gradFill>
                <a:effectLst>
                  <a:outerShdw blurRad="38100" dist="38100" dir="2700000" algn="tl">
                    <a:srgbClr val="000000">
                      <a:alpha val="43137"/>
                    </a:srgbClr>
                  </a:outerShdw>
                </a:effectLst>
                <a:uLnTx/>
                <a:uFillTx/>
                <a:latin typeface="+mn-ea"/>
                <a:ea typeface="+mn-ea"/>
                <a:cs typeface="+mn-ea"/>
              </a:rPr>
              <a:t>学业进步，</a:t>
            </a:r>
            <a:endParaRPr kumimoji="0" lang="zh-CN" altLang="en-US" sz="3600" b="0" i="0" u="none" strike="noStrike" kern="10" cap="none" spc="0" normalizeH="0" baseline="0" noProof="0" dirty="0">
              <a:ln w="9525">
                <a:solidFill>
                  <a:srgbClr val="CC99FF"/>
                </a:solidFill>
                <a:round/>
              </a:ln>
              <a:gradFill rotWithShape="1">
                <a:gsLst>
                  <a:gs pos="0">
                    <a:srgbClr val="6600CC"/>
                  </a:gs>
                  <a:gs pos="100000">
                    <a:srgbClr val="CC00CC"/>
                  </a:gs>
                </a:gsLst>
                <a:lin ang="4860000" scaled="1"/>
              </a:gradFill>
              <a:effectLst>
                <a:outerShdw blurRad="38100" dist="38100" dir="2700000" algn="tl">
                  <a:srgbClr val="000000">
                    <a:alpha val="43137"/>
                  </a:srgbClr>
                </a:outerShdw>
              </a:effectLst>
              <a:uLnTx/>
              <a:uFillTx/>
              <a:latin typeface="+mn-ea"/>
              <a:ea typeface="+mn-ea"/>
              <a:cs typeface="+mn-ea"/>
            </a:endParaRPr>
          </a:p>
          <a:p>
            <a:pPr marL="0" marR="0" lvl="0" indent="0" algn="ctr" defTabSz="457200" rtl="0" eaLnBrk="0" fontAlgn="base" latinLnBrk="0" hangingPunct="0">
              <a:lnSpc>
                <a:spcPct val="100000"/>
              </a:lnSpc>
              <a:spcBef>
                <a:spcPct val="0"/>
              </a:spcBef>
              <a:spcAft>
                <a:spcPct val="0"/>
              </a:spcAft>
              <a:buClrTx/>
              <a:buSzTx/>
              <a:buFontTx/>
              <a:buNone/>
              <a:defRPr/>
            </a:pPr>
            <a:r>
              <a:rPr kumimoji="0" lang="zh-CN" altLang="en-US" sz="3600" b="0" i="0" u="none" strike="noStrike" kern="10" cap="none" spc="0" normalizeH="0" baseline="0" noProof="0" dirty="0">
                <a:ln w="9525">
                  <a:solidFill>
                    <a:srgbClr val="CC99FF"/>
                  </a:solidFill>
                  <a:round/>
                </a:ln>
                <a:gradFill rotWithShape="1">
                  <a:gsLst>
                    <a:gs pos="0">
                      <a:srgbClr val="6600CC"/>
                    </a:gs>
                    <a:gs pos="100000">
                      <a:srgbClr val="CC00CC"/>
                    </a:gs>
                  </a:gsLst>
                  <a:lin ang="4860000" scaled="1"/>
                </a:gradFill>
                <a:effectLst>
                  <a:outerShdw blurRad="38100" dist="38100" dir="2700000" algn="tl">
                    <a:srgbClr val="000000">
                      <a:alpha val="43137"/>
                    </a:srgbClr>
                  </a:outerShdw>
                </a:effectLst>
                <a:uLnTx/>
                <a:uFillTx/>
                <a:latin typeface="+mn-ea"/>
                <a:ea typeface="+mn-ea"/>
                <a:cs typeface="+mn-ea"/>
              </a:rPr>
              <a:t>身体健康</a:t>
            </a:r>
            <a:r>
              <a:rPr kumimoji="0" lang="zh-CN" altLang="en-US" sz="3600" b="0" i="0" u="none" strike="noStrike" kern="10" cap="none" spc="0" normalizeH="0" baseline="0" noProof="0" dirty="0">
                <a:ln w="9525">
                  <a:solidFill>
                    <a:srgbClr val="CC99FF"/>
                  </a:solidFill>
                  <a:round/>
                </a:ln>
                <a:gradFill rotWithShape="1">
                  <a:gsLst>
                    <a:gs pos="0">
                      <a:srgbClr val="6600CC"/>
                    </a:gs>
                    <a:gs pos="100000">
                      <a:srgbClr val="CC00CC"/>
                    </a:gs>
                  </a:gsLst>
                  <a:lin ang="4860000" scaled="1"/>
                </a:gradFill>
                <a:effectLst>
                  <a:outerShdw dist="53882" dir="2700000" algn="ctr" rotWithShape="0">
                    <a:srgbClr val="9999FF">
                      <a:alpha val="79999"/>
                    </a:srgbClr>
                  </a:outerShdw>
                </a:effectLst>
                <a:uLnTx/>
                <a:uFillTx/>
                <a:latin typeface="+mn-ea"/>
                <a:ea typeface="+mn-ea"/>
                <a:cs typeface="+mn-ea"/>
              </a:rPr>
              <a:t>！</a:t>
            </a:r>
            <a:endParaRPr kumimoji="0" lang="zh-CN" altLang="en-US" sz="3600" b="0" i="0" u="none" strike="noStrike" kern="10" cap="none" spc="0" normalizeH="0" baseline="0" noProof="0" dirty="0">
              <a:ln w="9525">
                <a:solidFill>
                  <a:srgbClr val="CC99FF"/>
                </a:solidFill>
                <a:round/>
              </a:ln>
              <a:gradFill rotWithShape="1">
                <a:gsLst>
                  <a:gs pos="0">
                    <a:srgbClr val="6600CC"/>
                  </a:gs>
                  <a:gs pos="100000">
                    <a:srgbClr val="CC00CC"/>
                  </a:gs>
                </a:gsLst>
                <a:lin ang="4860000" scaled="1"/>
              </a:gradFill>
              <a:effectLst>
                <a:outerShdw dist="53882" dir="2700000" algn="ctr" rotWithShape="0">
                  <a:srgbClr val="9999FF">
                    <a:alpha val="79999"/>
                  </a:srgbClr>
                </a:outerShdw>
              </a:effectLst>
              <a:uLnTx/>
              <a:uFillTx/>
              <a:latin typeface="+mn-ea"/>
              <a:ea typeface="+mn-ea"/>
              <a:cs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30" name="Rectangle 2"/>
          <p:cNvSpPr>
            <a:spLocks noGrp="1" noChangeArrowheads="1"/>
          </p:cNvSpPr>
          <p:nvPr>
            <p:ph type="title"/>
          </p:nvPr>
        </p:nvSpPr>
        <p:spPr>
          <a:xfrm>
            <a:off x="395288" y="404813"/>
            <a:ext cx="7931150" cy="392113"/>
          </a:xfrm>
        </p:spPr>
        <p:txBody>
          <a:bodyPr vert="horz" lIns="91440" tIns="45720" rIns="91440" bIns="45720" rtlCol="0" anchor="ctr">
            <a:normAutofit fontScale="90000"/>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4000" b="0" i="0" u="none" strike="noStrike" kern="1200" cap="all" spc="0" normalizeH="0" baseline="0" noProof="0">
                <a:ln>
                  <a:noFill/>
                </a:ln>
                <a:solidFill>
                  <a:schemeClr val="tx1"/>
                </a:solidFill>
                <a:effectLst/>
                <a:uLnTx/>
                <a:uFillTx/>
                <a:latin typeface="+mj-lt"/>
                <a:ea typeface="+mj-ea"/>
                <a:cs typeface="+mj-cs"/>
                <a:hlinkClick r:id="rId1" action="ppaction://hlinkfile"/>
              </a:rPr>
              <a:t>培养方案</a:t>
            </a:r>
            <a:r>
              <a:rPr kumimoji="0" lang="zh-CN" altLang="en-US" sz="4000" b="0" i="0" u="none" strike="noStrike" kern="1200" cap="all" spc="0" normalizeH="0" baseline="0" noProof="0">
                <a:ln>
                  <a:noFill/>
                </a:ln>
                <a:solidFill>
                  <a:schemeClr val="tx1"/>
                </a:solidFill>
                <a:effectLst/>
                <a:uLnTx/>
                <a:uFillTx/>
                <a:latin typeface="+mj-lt"/>
                <a:ea typeface="+mj-ea"/>
                <a:cs typeface="+mj-cs"/>
              </a:rPr>
              <a:t>解读</a:t>
            </a:r>
            <a:endParaRPr kumimoji="0" lang="zh-CN" altLang="en-US" sz="4000" b="0" i="0" u="none" strike="noStrike" kern="1200" cap="all" spc="0" normalizeH="0" baseline="0" noProof="0">
              <a:ln>
                <a:noFill/>
              </a:ln>
              <a:solidFill>
                <a:schemeClr val="tx1"/>
              </a:solidFill>
              <a:effectLst/>
              <a:uLnTx/>
              <a:uFillTx/>
              <a:latin typeface="+mj-lt"/>
              <a:ea typeface="+mj-ea"/>
              <a:cs typeface="+mj-cs"/>
            </a:endParaRPr>
          </a:p>
        </p:txBody>
      </p:sp>
      <p:sp>
        <p:nvSpPr>
          <p:cNvPr id="73731" name="Rectangle 3"/>
          <p:cNvSpPr>
            <a:spLocks noGrp="1" noChangeArrowheads="1"/>
          </p:cNvSpPr>
          <p:nvPr>
            <p:ph sz="quarter" idx="13" hasCustomPrompt="1"/>
          </p:nvPr>
        </p:nvSpPr>
        <p:spPr>
          <a:xfrm>
            <a:off x="179388" y="1143000"/>
            <a:ext cx="8964613" cy="5381625"/>
          </a:xfrm>
        </p:spPr>
        <p:txBody>
          <a:bodyPr vert="horz" lIns="91440" tIns="45720" rIns="91440" bIns="45720" rtlCol="0">
            <a:normAutofit/>
          </a:bodyPr>
          <a:lstStyle/>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000" b="1" i="0" u="none" strike="noStrike" kern="1200" cap="all" spc="0" normalizeH="0" baseline="0" noProof="0" dirty="0">
                <a:ln>
                  <a:noFill/>
                </a:ln>
                <a:solidFill>
                  <a:srgbClr val="FF0000"/>
                </a:solidFill>
                <a:effectLst/>
                <a:uLnTx/>
                <a:uFillTx/>
                <a:latin typeface="+mn-lt"/>
                <a:ea typeface="+mn-ea"/>
                <a:cs typeface="+mn-cs"/>
              </a:rPr>
              <a:t>学制：标准学制为四年，弹性学制八年。</a:t>
            </a:r>
            <a:endParaRPr kumimoji="0" lang="zh-CN" altLang="en-US" sz="2000" b="1" i="0" u="none" strike="noStrike" kern="1200" cap="all" spc="0" normalizeH="0" baseline="0" noProof="0" dirty="0">
              <a:ln>
                <a:noFill/>
              </a:ln>
              <a:solidFill>
                <a:srgbClr val="FF0000"/>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000" b="1" i="0" u="none" strike="noStrike" kern="1200" cap="all" spc="0" normalizeH="0" baseline="0" noProof="0" dirty="0">
                <a:ln>
                  <a:noFill/>
                </a:ln>
                <a:solidFill>
                  <a:srgbClr val="FF0000"/>
                </a:solidFill>
                <a:effectLst/>
                <a:uLnTx/>
                <a:uFillTx/>
                <a:latin typeface="+mn-lt"/>
                <a:ea typeface="+mn-ea"/>
                <a:cs typeface="+mn-cs"/>
              </a:rPr>
              <a:t>学分制：满足毕业学分要求即可毕业</a:t>
            </a:r>
            <a:r>
              <a:rPr kumimoji="0" lang="zh-CN" altLang="en-US" sz="2000" b="1" i="0" u="none" strike="noStrike" kern="1200" cap="all" spc="0" normalizeH="0" baseline="0" noProof="0" dirty="0" smtClean="0">
                <a:ln>
                  <a:noFill/>
                </a:ln>
                <a:solidFill>
                  <a:srgbClr val="FF0000"/>
                </a:solidFill>
                <a:effectLst/>
                <a:uLnTx/>
                <a:uFillTx/>
                <a:latin typeface="+mn-lt"/>
                <a:ea typeface="+mn-ea"/>
                <a:cs typeface="+mn-cs"/>
              </a:rPr>
              <a:t>。按学分收费，每学分</a:t>
            </a:r>
            <a:r>
              <a:rPr kumimoji="0" lang="en-US" altLang="zh-CN" sz="2000" b="1" i="0" u="none" strike="noStrike" kern="1200" cap="all" spc="0" normalizeH="0" baseline="0" noProof="0" dirty="0" smtClean="0">
                <a:ln>
                  <a:noFill/>
                </a:ln>
                <a:solidFill>
                  <a:srgbClr val="FF0000"/>
                </a:solidFill>
                <a:effectLst/>
                <a:uLnTx/>
                <a:uFillTx/>
                <a:latin typeface="+mn-lt"/>
                <a:ea typeface="+mn-ea"/>
                <a:cs typeface="+mn-cs"/>
              </a:rPr>
              <a:t>100</a:t>
            </a:r>
            <a:r>
              <a:rPr kumimoji="0" lang="zh-CN" altLang="en-US" sz="2000" b="1" i="0" u="none" strike="noStrike" kern="1200" cap="all" spc="0" normalizeH="0" baseline="0" noProof="0" dirty="0" smtClean="0">
                <a:ln>
                  <a:noFill/>
                </a:ln>
                <a:solidFill>
                  <a:srgbClr val="FF0000"/>
                </a:solidFill>
                <a:effectLst/>
                <a:uLnTx/>
                <a:uFillTx/>
                <a:latin typeface="+mn-lt"/>
                <a:ea typeface="+mn-ea"/>
                <a:cs typeface="+mn-cs"/>
              </a:rPr>
              <a:t>元</a:t>
            </a:r>
            <a:endParaRPr kumimoji="0" lang="zh-CN" altLang="en-US" sz="2000" b="1" i="0" u="none" strike="noStrike" kern="1200" cap="all" spc="0" normalizeH="0" baseline="0" noProof="0" dirty="0">
              <a:ln>
                <a:noFill/>
              </a:ln>
              <a:solidFill>
                <a:srgbClr val="FF0000"/>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000" b="1" i="0" u="none" strike="noStrike" kern="1200" cap="all" spc="0" normalizeH="0" baseline="0" noProof="0" dirty="0">
                <a:ln>
                  <a:noFill/>
                </a:ln>
                <a:solidFill>
                  <a:srgbClr val="FF0000"/>
                </a:solidFill>
                <a:effectLst/>
                <a:uLnTx/>
                <a:uFillTx/>
                <a:latin typeface="+mn-lt"/>
                <a:ea typeface="+mn-ea"/>
                <a:cs typeface="+mn-cs"/>
              </a:rPr>
              <a:t>毕业要求学分类别：</a:t>
            </a:r>
            <a:r>
              <a:rPr kumimoji="0" lang="en-US" altLang="zh-CN" sz="2000" b="0" i="0" u="none" strike="noStrike" kern="1200" cap="all" spc="0" normalizeH="0" baseline="0" noProof="0" dirty="0">
                <a:ln>
                  <a:noFill/>
                </a:ln>
                <a:solidFill>
                  <a:schemeClr val="tx1"/>
                </a:solidFill>
                <a:effectLst/>
                <a:uLnTx/>
                <a:uFillTx/>
                <a:latin typeface="+mn-lt"/>
                <a:ea typeface="+mn-ea"/>
                <a:cs typeface="+mn-cs"/>
              </a:rPr>
              <a:t>--</a:t>
            </a:r>
            <a:r>
              <a:rPr kumimoji="0" lang="zh-CN" altLang="en-US" sz="2000" b="0" i="0" u="none" strike="noStrike" kern="1200" cap="all" spc="0" normalizeH="0" baseline="0" noProof="0" dirty="0">
                <a:ln>
                  <a:noFill/>
                </a:ln>
                <a:solidFill>
                  <a:schemeClr val="tx1"/>
                </a:solidFill>
                <a:effectLst/>
                <a:uLnTx/>
                <a:uFillTx/>
                <a:latin typeface="+mn-lt"/>
                <a:ea typeface="+mn-ea"/>
                <a:cs typeface="+mn-cs"/>
              </a:rPr>
              <a:t>实践学分和课程学分两部分    </a:t>
            </a: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实践学分要求</a:t>
            </a:r>
            <a:r>
              <a:rPr kumimoji="0" lang="en-US" altLang="zh-CN"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10</a:t>
            </a:r>
            <a:r>
              <a:rPr kumimoji="0" lang="zh-CN" altLang="en-US"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学分</a:t>
            </a:r>
            <a:endPar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     军    </a:t>
            </a:r>
            <a:r>
              <a:rPr kumimoji="0" lang="zh-CN" altLang="en-US"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训（</a:t>
            </a:r>
            <a:r>
              <a:rPr kumimoji="0" lang="en-US" altLang="zh-CN"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1</a:t>
            </a:r>
            <a:r>
              <a:rPr kumimoji="0" lang="zh-CN" altLang="en-US"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分）</a:t>
            </a:r>
            <a:endPar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     假期见闻</a:t>
            </a:r>
            <a:r>
              <a:rPr kumimoji="0" lang="zh-CN" altLang="en-US"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a:t>
            </a:r>
            <a:r>
              <a:rPr kumimoji="0" lang="en-US" altLang="zh-CN"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1</a:t>
            </a:r>
            <a:r>
              <a:rPr kumimoji="0" lang="zh-CN" altLang="en-US"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篇</a:t>
            </a:r>
            <a:r>
              <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a:t>
            </a:r>
            <a:endPar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     社会实践</a:t>
            </a:r>
            <a:r>
              <a:rPr kumimoji="0" lang="zh-CN" altLang="en-US"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a:t>
            </a:r>
            <a:r>
              <a:rPr kumimoji="0" lang="en-US" altLang="zh-CN"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1</a:t>
            </a:r>
            <a:r>
              <a:rPr kumimoji="0" lang="zh-CN" altLang="en-US"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次</a:t>
            </a:r>
            <a:r>
              <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a:t>
            </a:r>
            <a:endPar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     专业</a:t>
            </a:r>
            <a:r>
              <a:rPr kumimoji="0" lang="zh-CN" altLang="en-US"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实习（三大暑假）</a:t>
            </a:r>
            <a:endPar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     </a:t>
            </a:r>
            <a:r>
              <a:rPr kumimoji="0" lang="zh-CN" altLang="en-US"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毕业论文</a:t>
            </a:r>
            <a:endParaRPr kumimoji="0" lang="en-US" altLang="zh-CN"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None/>
              <a:defRPr/>
            </a:pPr>
            <a:endPar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endParaRPr kumimoji="0" lang="en-US" altLang="zh-CN"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endParaRPr kumimoji="0" lang="en-US" altLang="zh-CN"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endParaRPr kumimoji="0" lang="en-US" altLang="zh-CN"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课程</a:t>
            </a:r>
            <a:r>
              <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rPr>
              <a:t>毕业学分要求各专业不同。</a:t>
            </a:r>
            <a:endParaRPr kumimoji="0" lang="zh-CN" altLang="en-US" sz="2000" b="0" i="0" u="none" strike="noStrike" kern="1200" cap="all" spc="0" normalizeH="0" baseline="0" noProof="0" dirty="0">
              <a:ln>
                <a:noFill/>
              </a:ln>
              <a:solidFill>
                <a:schemeClr val="tx1">
                  <a:lumMod val="95000"/>
                  <a:lumOff val="5000"/>
                </a:schemeClr>
              </a:solidFill>
              <a:effectLst/>
              <a:uLnTx/>
              <a:uFillTx/>
              <a:latin typeface="隶书" panose="02010509060101010101" pitchFamily="49" charset="-122"/>
              <a:ea typeface="隶书" panose="02010509060101010101" pitchFamily="49" charset="-122"/>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endParaRPr kumimoji="0" lang="zh-CN" altLang="en-US" sz="900" b="0" i="0" u="none" strike="noStrike" kern="1200" cap="all"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endParaRPr kumimoji="0" lang="zh-CN" altLang="en-US" sz="1400" b="0" i="0" u="none" strike="noStrike" kern="1200" cap="all" spc="0" normalizeH="0" baseline="0" noProof="0" dirty="0">
              <a:ln>
                <a:noFill/>
              </a:ln>
              <a:solidFill>
                <a:srgbClr val="FFFF00"/>
              </a:solidFill>
              <a:effectLst/>
              <a:uLnTx/>
              <a:uFillTx/>
              <a:latin typeface="隶书" panose="02010509060101010101" pitchFamily="49" charset="-122"/>
              <a:ea typeface="隶书" panose="02010509060101010101" pitchFamily="49" charset="-122"/>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endParaRPr kumimoji="0" lang="en-US" altLang="zh-CN" sz="1200" b="0" i="0" u="none" strike="noStrike" kern="1200" cap="all" spc="0" normalizeH="0" baseline="0" noProof="0" dirty="0">
              <a:ln>
                <a:noFill/>
              </a:ln>
              <a:solidFill>
                <a:schemeClr val="tx1"/>
              </a:solidFill>
              <a:effectLst/>
              <a:uLnTx/>
              <a:uFillTx/>
              <a:latin typeface="+mn-lt"/>
              <a:ea typeface="+mn-ea"/>
              <a:cs typeface="+mn-cs"/>
            </a:endParaRPr>
          </a:p>
        </p:txBody>
      </p:sp>
      <p:pic>
        <p:nvPicPr>
          <p:cNvPr id="21508" name="Picture 5"/>
          <p:cNvPicPr>
            <a:picLocks noChangeAspect="1"/>
          </p:cNvPicPr>
          <p:nvPr/>
        </p:nvPicPr>
        <p:blipFill>
          <a:blip r:embed="rId2"/>
          <a:stretch>
            <a:fillRect/>
          </a:stretch>
        </p:blipFill>
        <p:spPr>
          <a:xfrm>
            <a:off x="571500" y="2714625"/>
            <a:ext cx="6942138" cy="2903538"/>
          </a:xfrm>
          <a:prstGeom prst="rect">
            <a:avLst/>
          </a:prstGeom>
          <a:noFill/>
          <a:ln w="9525">
            <a:noFill/>
          </a:ln>
        </p:spPr>
      </p:pic>
    </p:spTree>
  </p:cSld>
  <p:clrMapOvr>
    <a:masterClrMapping/>
  </p:clrMapOvr>
  <p:timing>
    <p:tnLst>
      <p:par>
        <p:cTn id="1" dur="indefinite" restart="never" nodeType="tmRoot"/>
      </p:par>
    </p:tnLst>
    <p:bldLst>
      <p:bldP spid="7373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2" name="Rectangle 2"/>
          <p:cNvSpPr>
            <a:spLocks noGrp="1" noChangeArrowheads="1"/>
          </p:cNvSpPr>
          <p:nvPr>
            <p:ph type="title"/>
          </p:nvPr>
        </p:nvSpPr>
        <p:spPr>
          <a:xfrm>
            <a:off x="250825" y="908050"/>
            <a:ext cx="3744913" cy="504825"/>
          </a:xfr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defRPr/>
            </a:pPr>
            <a:endParaRPr kumimoji="0" lang="zh-CN" altLang="en-US" sz="2000" b="1" i="0" u="none" strike="noStrike" kern="1200" cap="all" spc="0" normalizeH="0" baseline="0" noProof="0" dirty="0">
              <a:ln>
                <a:noFill/>
              </a:ln>
              <a:solidFill>
                <a:srgbClr val="FF0000"/>
              </a:solidFill>
              <a:effectLst/>
              <a:uLnTx/>
              <a:uFillTx/>
              <a:latin typeface="+mj-lt"/>
              <a:ea typeface="+mj-ea"/>
              <a:cs typeface="+mj-cs"/>
            </a:endParaRPr>
          </a:p>
        </p:txBody>
      </p:sp>
      <p:sp>
        <p:nvSpPr>
          <p:cNvPr id="87044" name="Rectangle 4"/>
          <p:cNvSpPr>
            <a:spLocks noChangeArrowheads="1"/>
          </p:cNvSpPr>
          <p:nvPr/>
        </p:nvSpPr>
        <p:spPr bwMode="auto">
          <a:xfrm>
            <a:off x="1692275" y="188913"/>
            <a:ext cx="4464050" cy="641350"/>
          </a:xfrm>
          <a:prstGeom prst="rect">
            <a:avLst/>
          </a:prstGeom>
          <a:noFill/>
          <a:ln>
            <a:noFill/>
          </a:ln>
          <a:effec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a:ln>
                  <a:noFill/>
                </a:ln>
                <a:solidFill>
                  <a:schemeClr val="tx2"/>
                </a:solidFill>
                <a:effectLst>
                  <a:outerShdw blurRad="38100" dist="38100" dir="2700000" algn="tl">
                    <a:srgbClr val="000000"/>
                  </a:outerShdw>
                </a:effectLst>
                <a:uLnTx/>
                <a:uFillTx/>
                <a:latin typeface="+mn-lt"/>
                <a:ea typeface="+mn-ea"/>
                <a:cs typeface="+mn-cs"/>
                <a:hlinkClick r:id="rId1" action="ppaction://hlinkfile"/>
              </a:rPr>
              <a:t>培养方案</a:t>
            </a:r>
            <a:r>
              <a:rPr kumimoji="0" lang="zh-CN" altLang="en-US" sz="3600" b="0" i="0" u="none" strike="noStrike" kern="1200" cap="none" spc="0" normalizeH="0" baseline="0" noProof="0">
                <a:ln>
                  <a:noFill/>
                </a:ln>
                <a:solidFill>
                  <a:schemeClr val="tx2"/>
                </a:solidFill>
                <a:effectLst>
                  <a:outerShdw blurRad="38100" dist="38100" dir="2700000" algn="tl">
                    <a:srgbClr val="000000"/>
                  </a:outerShdw>
                </a:effectLst>
                <a:uLnTx/>
                <a:uFillTx/>
                <a:latin typeface="+mn-lt"/>
                <a:ea typeface="+mn-ea"/>
                <a:cs typeface="+mn-cs"/>
              </a:rPr>
              <a:t>解读（续）</a:t>
            </a:r>
            <a:endParaRPr kumimoji="0" lang="zh-CN" altLang="en-US" sz="3600" b="0" i="0" u="none" strike="noStrike" kern="1200" cap="none" spc="0" normalizeH="0" baseline="0" noProof="0">
              <a:ln>
                <a:noFill/>
              </a:ln>
              <a:solidFill>
                <a:schemeClr val="tx2"/>
              </a:solidFill>
              <a:effectLst>
                <a:outerShdw blurRad="38100" dist="38100" dir="2700000" algn="tl">
                  <a:srgbClr val="000000"/>
                </a:outerShdw>
              </a:effectLst>
              <a:uLnTx/>
              <a:uFillTx/>
              <a:latin typeface="+mn-lt"/>
              <a:ea typeface="+mn-ea"/>
              <a:cs typeface="+mn-cs"/>
            </a:endParaRPr>
          </a:p>
        </p:txBody>
      </p:sp>
      <p:pic>
        <p:nvPicPr>
          <p:cNvPr id="22532" name="Picture 6"/>
          <p:cNvPicPr>
            <a:picLocks noGrp="1" noChangeAspect="1"/>
          </p:cNvPicPr>
          <p:nvPr>
            <p:ph sz="quarter" idx="13" hasCustomPrompt="1"/>
          </p:nvPr>
        </p:nvPicPr>
        <p:blipFill>
          <a:blip r:embed="rId2"/>
          <a:srcRect/>
          <a:stretch>
            <a:fillRect/>
          </a:stretch>
        </p:blipFill>
        <p:spPr>
          <a:xfrm>
            <a:off x="428625" y="857250"/>
            <a:ext cx="8042275" cy="5643563"/>
          </a:xfr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57250" y="214313"/>
            <a:ext cx="7772400" cy="857250"/>
          </a:xfrm>
        </p:spPr>
        <p:txBody>
          <a:bodyPr vert="horz" lIns="91440" tIns="45720" rIns="91440" bIns="45720" rtlCol="0" anchor="ctr">
            <a:normAutofit/>
          </a:bodyPr>
          <a:lstStyle/>
          <a:p>
            <a:pPr marL="0" marR="0" lvl="0" indent="0" algn="ctr" defTabSz="914400" rtl="0" eaLnBrk="0" fontAlgn="base" latinLnBrk="0" hangingPunct="0">
              <a:lnSpc>
                <a:spcPct val="90000"/>
              </a:lnSpc>
              <a:spcBef>
                <a:spcPct val="0"/>
              </a:spcBef>
              <a:spcAft>
                <a:spcPct val="0"/>
              </a:spcAft>
              <a:buClrTx/>
              <a:buSzTx/>
              <a:buFontTx/>
              <a:buNone/>
              <a:defRPr/>
            </a:pPr>
            <a:r>
              <a:rPr kumimoji="0" lang="zh-CN" altLang="en-US" sz="3600" b="0" i="0" u="none" strike="noStrike" kern="1200" cap="all" spc="0" normalizeH="0" baseline="0" noProof="0" dirty="0" smtClean="0">
                <a:ln>
                  <a:noFill/>
                </a:ln>
                <a:solidFill>
                  <a:schemeClr val="tx1"/>
                </a:solidFill>
                <a:effectLst/>
                <a:uLnTx/>
                <a:uFillTx/>
                <a:latin typeface="+mj-lt"/>
                <a:ea typeface="+mj-ea"/>
                <a:cs typeface="+mj-cs"/>
              </a:rPr>
              <a:t>课程替换</a:t>
            </a:r>
            <a:endParaRPr kumimoji="0" lang="zh-CN" altLang="en-US" sz="3600" b="0" i="0" u="none" strike="noStrike" kern="1200" cap="all" spc="0" normalizeH="0" baseline="0" noProof="0" dirty="0">
              <a:ln>
                <a:noFill/>
              </a:ln>
              <a:solidFill>
                <a:schemeClr val="tx1"/>
              </a:solidFill>
              <a:effectLst/>
              <a:uLnTx/>
              <a:uFillTx/>
              <a:latin typeface="+mj-lt"/>
              <a:ea typeface="+mj-ea"/>
              <a:cs typeface="+mj-cs"/>
            </a:endParaRPr>
          </a:p>
        </p:txBody>
      </p:sp>
      <p:sp>
        <p:nvSpPr>
          <p:cNvPr id="5" name="内容占位符 4"/>
          <p:cNvSpPr>
            <a:spLocks noGrp="1"/>
          </p:cNvSpPr>
          <p:nvPr>
            <p:ph sz="quarter" idx="13" hasCustomPrompt="1"/>
          </p:nvPr>
        </p:nvSpPr>
        <p:spPr>
          <a:xfrm>
            <a:off x="642938" y="1285875"/>
            <a:ext cx="7772400" cy="5286375"/>
          </a:xfrm>
        </p:spPr>
        <p:txBody>
          <a:bodyPr vert="horz" lIns="91440" tIns="45720" rIns="91440" bIns="45720" rtlCol="0">
            <a:normAutofit/>
          </a:bodyPr>
          <a:lstStyle/>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en-US" altLang="zh-CN" sz="2400" b="1" i="0" u="sng" strike="noStrike" kern="1200" cap="all" spc="0" normalizeH="0" baseline="0" noProof="0" dirty="0" smtClean="0">
                <a:ln>
                  <a:noFill/>
                </a:ln>
                <a:solidFill>
                  <a:srgbClr val="FF0000"/>
                </a:solidFill>
                <a:effectLst/>
                <a:uLnTx/>
                <a:uFillTx/>
                <a:latin typeface="+mn-lt"/>
                <a:ea typeface="+mn-ea"/>
                <a:cs typeface="+mn-cs"/>
              </a:rPr>
              <a:t>※ </a:t>
            </a:r>
            <a:r>
              <a:rPr kumimoji="0" lang="zh-CN" altLang="en-US" sz="2400" b="1" i="0" u="sng" strike="noStrike" kern="1200" cap="all" spc="0" normalizeH="0" baseline="0" noProof="0" dirty="0" smtClean="0">
                <a:ln>
                  <a:noFill/>
                </a:ln>
                <a:solidFill>
                  <a:srgbClr val="FF0000"/>
                </a:solidFill>
                <a:effectLst/>
                <a:uLnTx/>
                <a:uFillTx/>
                <a:latin typeface="+mn-lt"/>
                <a:ea typeface="+mn-ea"/>
                <a:cs typeface="+mn-cs"/>
              </a:rPr>
              <a:t>严格按照本专业培养方案课程修读</a:t>
            </a:r>
            <a:endParaRPr kumimoji="0" lang="en-US" altLang="zh-CN" sz="2400" b="1" i="0" u="sng" strike="noStrike" kern="1200" cap="all" spc="0" normalizeH="0" baseline="0" noProof="0" dirty="0" smtClean="0">
              <a:ln>
                <a:noFill/>
              </a:ln>
              <a:solidFill>
                <a:srgbClr val="FF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zh-CN" altLang="en-US" sz="2400" b="0" i="0" u="none" strike="noStrike" kern="1200" cap="all" spc="0" normalizeH="0" baseline="0" noProof="0" dirty="0" smtClean="0">
                <a:ln>
                  <a:noFill/>
                </a:ln>
                <a:solidFill>
                  <a:srgbClr val="FF0000"/>
                </a:solidFill>
                <a:effectLst/>
                <a:uLnTx/>
                <a:uFillTx/>
                <a:latin typeface="+mn-lt"/>
                <a:ea typeface="+mn-ea"/>
                <a:cs typeface="+mn-cs"/>
              </a:rPr>
              <a:t>外院课程替换本专业必修课程的原则：</a:t>
            </a:r>
            <a:endParaRPr kumimoji="0" lang="en-US" altLang="zh-CN" sz="2400" b="0" i="0" u="none" strike="noStrike" kern="1200" cap="all" spc="0" normalizeH="0" baseline="0" noProof="0" dirty="0" smtClean="0">
              <a:ln>
                <a:noFill/>
              </a:ln>
              <a:solidFill>
                <a:srgbClr val="FF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zh-CN" altLang="en-US" sz="2400" b="0" i="0" u="none" strike="noStrike" kern="1200" cap="all" spc="0" normalizeH="0" baseline="0" noProof="0" dirty="0" smtClean="0">
                <a:ln>
                  <a:noFill/>
                </a:ln>
                <a:solidFill>
                  <a:srgbClr val="FF0000"/>
                </a:solidFill>
                <a:effectLst/>
                <a:uLnTx/>
                <a:uFillTx/>
                <a:latin typeface="+mn-lt"/>
                <a:ea typeface="+mn-ea"/>
                <a:cs typeface="+mn-cs"/>
              </a:rPr>
              <a:t>（</a:t>
            </a:r>
            <a:r>
              <a:rPr kumimoji="0" lang="en-US" altLang="zh-CN" sz="2400" b="0" i="0" u="none" strike="noStrike" kern="1200" cap="all" spc="0" normalizeH="0" baseline="0" noProof="0" dirty="0" smtClean="0">
                <a:ln>
                  <a:noFill/>
                </a:ln>
                <a:solidFill>
                  <a:srgbClr val="FF0000"/>
                </a:solidFill>
                <a:effectLst/>
                <a:uLnTx/>
                <a:uFillTx/>
                <a:latin typeface="+mn-lt"/>
                <a:ea typeface="+mn-ea"/>
                <a:cs typeface="+mn-cs"/>
              </a:rPr>
              <a:t>1</a:t>
            </a:r>
            <a:r>
              <a:rPr kumimoji="0" lang="zh-CN" altLang="en-US" sz="2400" b="0" i="0" u="none" strike="noStrike" kern="1200" cap="all" spc="0" normalizeH="0" baseline="0" noProof="0" dirty="0" smtClean="0">
                <a:ln>
                  <a:noFill/>
                </a:ln>
                <a:solidFill>
                  <a:srgbClr val="FF0000"/>
                </a:solidFill>
                <a:effectLst/>
                <a:uLnTx/>
                <a:uFillTx/>
                <a:latin typeface="+mn-lt"/>
                <a:ea typeface="+mn-ea"/>
                <a:cs typeface="+mn-cs"/>
              </a:rPr>
              <a:t>）课程被取消或者轮空一个学期致使学生无法正常毕业；</a:t>
            </a:r>
            <a:endParaRPr kumimoji="0" lang="en-US" altLang="zh-CN" sz="2400" b="0" i="0" u="none" strike="noStrike" kern="1200" cap="all" spc="0" normalizeH="0" baseline="0" noProof="0" dirty="0" smtClean="0">
              <a:ln>
                <a:noFill/>
              </a:ln>
              <a:solidFill>
                <a:srgbClr val="FF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zh-CN" altLang="en-US" sz="2400" b="0" i="0" u="none" strike="noStrike" kern="1200" cap="all" spc="0" normalizeH="0" baseline="0" noProof="0" dirty="0" smtClean="0">
                <a:ln>
                  <a:noFill/>
                </a:ln>
                <a:solidFill>
                  <a:srgbClr val="FF0000"/>
                </a:solidFill>
                <a:effectLst/>
                <a:uLnTx/>
                <a:uFillTx/>
                <a:latin typeface="+mn-lt"/>
                <a:ea typeface="+mn-ea"/>
                <a:cs typeface="+mn-cs"/>
              </a:rPr>
              <a:t>（</a:t>
            </a:r>
            <a:r>
              <a:rPr kumimoji="0" lang="en-US" altLang="zh-CN" sz="2400" b="0" i="0" u="none" strike="noStrike" kern="1200" cap="all" spc="0" normalizeH="0" baseline="0" noProof="0" dirty="0" smtClean="0">
                <a:ln>
                  <a:noFill/>
                </a:ln>
                <a:solidFill>
                  <a:srgbClr val="FF0000"/>
                </a:solidFill>
                <a:effectLst/>
                <a:uLnTx/>
                <a:uFillTx/>
                <a:latin typeface="+mn-lt"/>
                <a:ea typeface="+mn-ea"/>
                <a:cs typeface="+mn-cs"/>
              </a:rPr>
              <a:t>2</a:t>
            </a:r>
            <a:r>
              <a:rPr kumimoji="0" lang="zh-CN" altLang="en-US" sz="2400" b="0" i="0" u="none" strike="noStrike" kern="1200" cap="all" spc="0" normalizeH="0" baseline="0" noProof="0" dirty="0" smtClean="0">
                <a:ln>
                  <a:noFill/>
                </a:ln>
                <a:solidFill>
                  <a:srgbClr val="FF0000"/>
                </a:solidFill>
                <a:effectLst/>
                <a:uLnTx/>
                <a:uFillTx/>
                <a:latin typeface="+mn-lt"/>
                <a:ea typeface="+mn-ea"/>
                <a:cs typeface="+mn-cs"/>
              </a:rPr>
              <a:t>）替代课程与被替代课程具有相似性；</a:t>
            </a:r>
            <a:endParaRPr kumimoji="0" lang="en-US" altLang="zh-CN" sz="2400" b="0" i="0" u="none" strike="noStrike" kern="1200" cap="all" spc="0" normalizeH="0" baseline="0" noProof="0" dirty="0" smtClean="0">
              <a:ln>
                <a:noFill/>
              </a:ln>
              <a:solidFill>
                <a:srgbClr val="FF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zh-CN" altLang="en-US" sz="2400" b="0" i="0" u="none" strike="noStrike" kern="1200" cap="all" spc="0" normalizeH="0" baseline="0" noProof="0" dirty="0" smtClean="0">
                <a:ln>
                  <a:noFill/>
                </a:ln>
                <a:solidFill>
                  <a:srgbClr val="FF0000"/>
                </a:solidFill>
                <a:effectLst/>
                <a:uLnTx/>
                <a:uFillTx/>
                <a:latin typeface="+mn-lt"/>
                <a:ea typeface="+mn-ea"/>
                <a:cs typeface="+mn-cs"/>
              </a:rPr>
              <a:t>（</a:t>
            </a:r>
            <a:r>
              <a:rPr kumimoji="0" lang="en-US" altLang="zh-CN" sz="2400" b="0" i="0" u="none" strike="noStrike" kern="1200" cap="all" spc="0" normalizeH="0" baseline="0" noProof="0" dirty="0" smtClean="0">
                <a:ln>
                  <a:noFill/>
                </a:ln>
                <a:solidFill>
                  <a:srgbClr val="FF0000"/>
                </a:solidFill>
                <a:effectLst/>
                <a:uLnTx/>
                <a:uFillTx/>
                <a:latin typeface="+mn-lt"/>
                <a:ea typeface="+mn-ea"/>
                <a:cs typeface="+mn-cs"/>
              </a:rPr>
              <a:t>3</a:t>
            </a:r>
            <a:r>
              <a:rPr kumimoji="0" lang="zh-CN" altLang="en-US" sz="2400" b="0" i="0" u="none" strike="noStrike" kern="1200" cap="all" spc="0" normalizeH="0" baseline="0" noProof="0" dirty="0" smtClean="0">
                <a:ln>
                  <a:noFill/>
                </a:ln>
                <a:solidFill>
                  <a:srgbClr val="FF0000"/>
                </a:solidFill>
                <a:effectLst/>
                <a:uLnTx/>
                <a:uFillTx/>
                <a:latin typeface="+mn-lt"/>
                <a:ea typeface="+mn-ea"/>
                <a:cs typeface="+mn-cs"/>
              </a:rPr>
              <a:t>）主管教学系主任进行审核。</a:t>
            </a:r>
            <a:endParaRPr kumimoji="0" lang="en-US" altLang="zh-CN" sz="2400" b="0" i="0" u="none" strike="noStrike" kern="1200" cap="all" spc="0" normalizeH="0" baseline="0" noProof="0" dirty="0" smtClean="0">
              <a:ln>
                <a:noFill/>
              </a:ln>
              <a:solidFill>
                <a:srgbClr val="FF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zh-CN" altLang="en-US" sz="2400" b="0" i="0" u="none" strike="noStrike" kern="1200" cap="all" spc="0" normalizeH="0" baseline="0" noProof="0" dirty="0" smtClean="0">
                <a:ln>
                  <a:noFill/>
                </a:ln>
                <a:solidFill>
                  <a:srgbClr val="FF0000"/>
                </a:solidFill>
                <a:effectLst/>
                <a:uLnTx/>
                <a:uFillTx/>
                <a:latin typeface="+mn-lt"/>
                <a:ea typeface="+mn-ea"/>
                <a:cs typeface="+mn-cs"/>
              </a:rPr>
              <a:t>注：本学院同课程号的课</a:t>
            </a:r>
            <a:r>
              <a:rPr kumimoji="0" lang="zh-CN" altLang="en-US" sz="2400" b="0" i="0" u="none" strike="noStrike" kern="1200" cap="all" spc="0" normalizeH="0" baseline="0" noProof="0" smtClean="0">
                <a:ln>
                  <a:noFill/>
                </a:ln>
                <a:solidFill>
                  <a:srgbClr val="FF0000"/>
                </a:solidFill>
                <a:effectLst/>
                <a:uLnTx/>
                <a:uFillTx/>
                <a:latin typeface="+mn-lt"/>
                <a:ea typeface="+mn-ea"/>
                <a:cs typeface="+mn-cs"/>
              </a:rPr>
              <a:t>程均视为用一门课程，不存在替代</a:t>
            </a:r>
            <a:endParaRPr kumimoji="0" lang="zh-CN" altLang="en-US" sz="2400" b="0" i="0" u="none" strike="noStrike" kern="1200" cap="all" spc="0" normalizeH="0" baseline="0" noProof="0" dirty="0">
              <a:ln>
                <a:noFill/>
              </a:ln>
              <a:solidFill>
                <a:srgbClr val="FF0000"/>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8" name="Rectangle 2"/>
          <p:cNvSpPr>
            <a:spLocks noGrp="1" noChangeArrowheads="1"/>
          </p:cNvSpPr>
          <p:nvPr>
            <p:ph type="title"/>
          </p:nvPr>
        </p:nvSpPr>
        <p:spPr>
          <a:xfrm>
            <a:off x="457200" y="228600"/>
            <a:ext cx="8075613" cy="679450"/>
          </a:xfr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4000" b="0" i="0" u="none" strike="noStrike" kern="1200" cap="all" spc="0" normalizeH="0" baseline="0" noProof="0" dirty="0">
                <a:ln>
                  <a:noFill/>
                </a:ln>
                <a:solidFill>
                  <a:schemeClr val="tx1"/>
                </a:solidFill>
                <a:effectLst/>
                <a:uLnTx/>
                <a:uFillTx/>
                <a:latin typeface="+mj-lt"/>
                <a:ea typeface="+mj-ea"/>
                <a:cs typeface="+mj-cs"/>
              </a:rPr>
              <a:t>学生选课</a:t>
            </a:r>
            <a:r>
              <a:rPr kumimoji="0" lang="en-US" altLang="zh-CN" sz="4000" b="0" i="0" u="none" strike="noStrike" kern="1200" cap="all" spc="0" normalizeH="0" baseline="0" noProof="0" dirty="0">
                <a:ln>
                  <a:noFill/>
                </a:ln>
                <a:solidFill>
                  <a:schemeClr val="tx1"/>
                </a:solidFill>
                <a:effectLst/>
                <a:uLnTx/>
                <a:uFillTx/>
                <a:latin typeface="+mj-lt"/>
                <a:ea typeface="+mj-ea"/>
                <a:cs typeface="+mj-cs"/>
              </a:rPr>
              <a:t>--</a:t>
            </a:r>
            <a:r>
              <a:rPr kumimoji="0" lang="zh-CN" altLang="en-US" sz="2400" b="0" i="0" u="none" strike="noStrike" kern="1200" cap="all" spc="0" normalizeH="0" baseline="0" noProof="0" dirty="0">
                <a:ln>
                  <a:noFill/>
                </a:ln>
                <a:solidFill>
                  <a:schemeClr val="tx1">
                    <a:lumMod val="95000"/>
                    <a:lumOff val="5000"/>
                  </a:schemeClr>
                </a:solidFill>
                <a:effectLst/>
                <a:uLnTx/>
                <a:uFillTx/>
                <a:latin typeface="+mj-lt"/>
                <a:ea typeface="+mj-ea"/>
                <a:cs typeface="+mj-cs"/>
              </a:rPr>
              <a:t>详见</a:t>
            </a:r>
            <a:r>
              <a:rPr kumimoji="0" lang="en-US" altLang="zh-CN" sz="2400" b="0" i="0" u="none" strike="noStrike" kern="1200" cap="all" spc="0" normalizeH="0" baseline="0" noProof="0" dirty="0">
                <a:ln>
                  <a:noFill/>
                </a:ln>
                <a:solidFill>
                  <a:schemeClr val="tx1">
                    <a:lumMod val="95000"/>
                    <a:lumOff val="5000"/>
                  </a:schemeClr>
                </a:solidFill>
                <a:effectLst/>
                <a:uLnTx/>
                <a:uFillTx/>
                <a:latin typeface="+mj-lt"/>
                <a:ea typeface="+mj-ea"/>
                <a:cs typeface="+mj-cs"/>
              </a:rPr>
              <a:t>《</a:t>
            </a:r>
            <a:r>
              <a:rPr kumimoji="0" lang="zh-CN" altLang="en-US" sz="2400" b="0" i="0" u="none" strike="noStrike" kern="1200" cap="all" spc="0" normalizeH="0" baseline="0" noProof="0" dirty="0">
                <a:ln>
                  <a:noFill/>
                </a:ln>
                <a:solidFill>
                  <a:schemeClr val="tx1">
                    <a:lumMod val="95000"/>
                    <a:lumOff val="5000"/>
                  </a:schemeClr>
                </a:solidFill>
                <a:effectLst/>
                <a:uLnTx/>
                <a:uFillTx/>
                <a:latin typeface="+mj-lt"/>
                <a:ea typeface="+mj-ea"/>
                <a:cs typeface="+mj-cs"/>
              </a:rPr>
              <a:t>深圳大学本科生学习手册</a:t>
            </a:r>
            <a:r>
              <a:rPr kumimoji="0" lang="en-US" altLang="zh-CN" sz="2400" b="0" i="0" u="none" strike="noStrike" kern="1200" cap="all" spc="0" normalizeH="0" baseline="0" noProof="0" dirty="0">
                <a:ln>
                  <a:noFill/>
                </a:ln>
                <a:solidFill>
                  <a:schemeClr val="tx1">
                    <a:lumMod val="95000"/>
                    <a:lumOff val="5000"/>
                  </a:schemeClr>
                </a:solidFill>
                <a:effectLst/>
                <a:uLnTx/>
                <a:uFillTx/>
                <a:latin typeface="+mj-lt"/>
                <a:ea typeface="+mj-ea"/>
                <a:cs typeface="+mj-cs"/>
              </a:rPr>
              <a:t>》</a:t>
            </a:r>
            <a:endParaRPr kumimoji="0" lang="en-US" altLang="zh-CN" sz="2400" b="0" i="0" u="none" strike="noStrike" kern="1200" cap="all" spc="0" normalizeH="0" baseline="0" noProof="0" dirty="0">
              <a:ln>
                <a:noFill/>
              </a:ln>
              <a:solidFill>
                <a:schemeClr val="tx1">
                  <a:lumMod val="95000"/>
                  <a:lumOff val="5000"/>
                </a:schemeClr>
              </a:solidFill>
              <a:effectLst/>
              <a:uLnTx/>
              <a:uFillTx/>
              <a:latin typeface="+mj-lt"/>
              <a:ea typeface="+mj-ea"/>
              <a:cs typeface="+mj-cs"/>
            </a:endParaRPr>
          </a:p>
        </p:txBody>
      </p:sp>
      <p:sp>
        <p:nvSpPr>
          <p:cNvPr id="75779" name="Rectangle 3"/>
          <p:cNvSpPr>
            <a:spLocks noGrp="1" noChangeArrowheads="1"/>
          </p:cNvSpPr>
          <p:nvPr>
            <p:ph sz="quarter" idx="13" hasCustomPrompt="1"/>
          </p:nvPr>
        </p:nvSpPr>
        <p:spPr>
          <a:xfrm>
            <a:off x="457200" y="903288"/>
            <a:ext cx="8424863" cy="5526088"/>
          </a:xfrm>
        </p:spPr>
        <p:txBody>
          <a:bodyPr vert="horz" lIns="91440" tIns="45720" rIns="91440" bIns="45720" rtlCol="0"/>
          <a:p>
            <a:pPr eaLnBrk="1" hangingPunct="1">
              <a:lnSpc>
                <a:spcPct val="80000"/>
              </a:lnSpc>
            </a:pPr>
            <a:r>
              <a:rPr lang="zh-CN" altLang="en-US" sz="2400" dirty="0">
                <a:latin typeface="宋体" panose="02010600030101010101" pitchFamily="2" charset="-122"/>
                <a:ea typeface="宋体" panose="02010600030101010101" pitchFamily="2" charset="-122"/>
              </a:rPr>
              <a:t>选课网址：</a:t>
            </a:r>
            <a:r>
              <a:rPr lang="zh-CN" altLang="en-US" sz="2400" dirty="0">
                <a:solidFill>
                  <a:srgbClr val="FF3300"/>
                </a:solidFill>
                <a:latin typeface="宋体" panose="02010600030101010101" pitchFamily="2" charset="-122"/>
                <a:ea typeface="宋体" panose="02010600030101010101" pitchFamily="2" charset="-122"/>
              </a:rPr>
              <a:t>深大主页</a:t>
            </a:r>
            <a:r>
              <a:rPr lang="en-US" altLang="zh-CN" sz="2400" dirty="0">
                <a:solidFill>
                  <a:srgbClr val="FF3300"/>
                </a:solidFill>
                <a:latin typeface="宋体" panose="02010600030101010101" pitchFamily="2" charset="-122"/>
                <a:ea typeface="宋体" panose="02010600030101010101" pitchFamily="2" charset="-122"/>
              </a:rPr>
              <a:t>—</a:t>
            </a:r>
            <a:r>
              <a:rPr lang="zh-CN" altLang="en-US" sz="2400" dirty="0">
                <a:solidFill>
                  <a:srgbClr val="FF3300"/>
                </a:solidFill>
                <a:latin typeface="宋体" panose="02010600030101010101" pitchFamily="2" charset="-122"/>
                <a:ea typeface="宋体" panose="02010600030101010101" pitchFamily="2" charset="-122"/>
              </a:rPr>
              <a:t>学生事务</a:t>
            </a:r>
            <a:r>
              <a:rPr lang="en-US" altLang="zh-CN" sz="2400" dirty="0">
                <a:solidFill>
                  <a:srgbClr val="FF3300"/>
                </a:solidFill>
                <a:latin typeface="宋体" panose="02010600030101010101" pitchFamily="2" charset="-122"/>
                <a:ea typeface="宋体" panose="02010600030101010101" pitchFamily="2" charset="-122"/>
              </a:rPr>
              <a:t>—</a:t>
            </a:r>
            <a:r>
              <a:rPr lang="zh-CN" altLang="en-US" sz="2400" dirty="0">
                <a:solidFill>
                  <a:srgbClr val="FF3300"/>
                </a:solidFill>
                <a:latin typeface="宋体" panose="02010600030101010101" pitchFamily="2" charset="-122"/>
                <a:ea typeface="宋体" panose="02010600030101010101" pitchFamily="2" charset="-122"/>
              </a:rPr>
              <a:t>网上选课</a:t>
            </a:r>
            <a:endParaRPr lang="en-US" altLang="zh-CN" sz="2400" dirty="0">
              <a:solidFill>
                <a:srgbClr val="FF3300"/>
              </a:solidFill>
              <a:latin typeface="宋体" panose="02010600030101010101" pitchFamily="2" charset="-122"/>
              <a:ea typeface="宋体" panose="02010600030101010101" pitchFamily="2" charset="-122"/>
            </a:endParaRPr>
          </a:p>
          <a:p>
            <a:pPr eaLnBrk="1" hangingPunct="1">
              <a:lnSpc>
                <a:spcPct val="80000"/>
              </a:lnSpc>
            </a:pPr>
            <a:r>
              <a:rPr lang="zh-CN" altLang="en-US" sz="2400" dirty="0">
                <a:latin typeface="宋体" panose="02010600030101010101" pitchFamily="2" charset="-122"/>
                <a:ea typeface="宋体" panose="02010600030101010101" pitchFamily="2" charset="-122"/>
              </a:rPr>
              <a:t>凭学号及密码选课。（初始密码为个人出生年月</a:t>
            </a:r>
            <a:r>
              <a:rPr lang="en-US" altLang="zh-CN" sz="2400" dirty="0">
                <a:latin typeface="宋体" panose="02010600030101010101" pitchFamily="2" charset="-122"/>
                <a:ea typeface="宋体" panose="02010600030101010101" pitchFamily="2" charset="-122"/>
              </a:rPr>
              <a:t>8</a:t>
            </a:r>
            <a:r>
              <a:rPr lang="zh-CN" altLang="en-US" sz="2400" dirty="0">
                <a:latin typeface="宋体" panose="02010600030101010101" pitchFamily="2" charset="-122"/>
                <a:ea typeface="宋体" panose="02010600030101010101" pitchFamily="2" charset="-122"/>
              </a:rPr>
              <a:t>位数）为保证选课安全，请尽快登陆后及时修改密码，并牢记密码。</a:t>
            </a:r>
            <a:endParaRPr lang="en-US" altLang="zh-CN" sz="2400" dirty="0">
              <a:latin typeface="宋体" panose="02010600030101010101" pitchFamily="2" charset="-122"/>
              <a:ea typeface="宋体" panose="02010600030101010101" pitchFamily="2" charset="-122"/>
            </a:endParaRPr>
          </a:p>
          <a:p>
            <a:pPr eaLnBrk="1" hangingPunct="1">
              <a:lnSpc>
                <a:spcPct val="80000"/>
              </a:lnSpc>
            </a:pPr>
            <a:r>
              <a:rPr lang="zh-CN" altLang="en-US" sz="2400" dirty="0">
                <a:latin typeface="宋体" panose="02010600030101010101" pitchFamily="2" charset="-122"/>
                <a:ea typeface="宋体" panose="02010600030101010101" pitchFamily="2" charset="-122"/>
                <a:hlinkClick r:id="rId1" action="ppaction://hlinkfile"/>
              </a:rPr>
              <a:t>选课</a:t>
            </a:r>
            <a:r>
              <a:rPr lang="zh-CN" altLang="en-US" sz="2400" dirty="0">
                <a:latin typeface="宋体" panose="02010600030101010101" pitchFamily="2" charset="-122"/>
                <a:ea typeface="宋体" panose="02010600030101010101" pitchFamily="2" charset="-122"/>
                <a:hlinkClick r:id="rId1" action="ppaction://hlinkfile"/>
              </a:rPr>
              <a:t>指南</a:t>
            </a:r>
            <a:r>
              <a:rPr lang="zh-CN" altLang="en-US" sz="2400" dirty="0">
                <a:latin typeface="宋体" panose="02010600030101010101" pitchFamily="2" charset="-122"/>
                <a:ea typeface="宋体" panose="02010600030101010101" pitchFamily="2" charset="-122"/>
              </a:rPr>
              <a:t>：</a:t>
            </a:r>
            <a:r>
              <a:rPr lang="zh-CN" altLang="en-US" sz="2400" b="1" u="sng" dirty="0">
                <a:solidFill>
                  <a:srgbClr val="FF3300"/>
                </a:solidFill>
                <a:latin typeface="宋体" panose="02010600030101010101" pitchFamily="2" charset="-122"/>
                <a:ea typeface="宋体" panose="02010600030101010101" pitchFamily="2" charset="-122"/>
              </a:rPr>
              <a:t>请各位学生仔细阅读选课指南，按照规定选课，否则后果自负。</a:t>
            </a:r>
            <a:endParaRPr lang="en-US" altLang="zh-CN" sz="2400" b="1" u="sng" dirty="0">
              <a:solidFill>
                <a:srgbClr val="FF3300"/>
              </a:solidFill>
              <a:latin typeface="宋体" panose="02010600030101010101" pitchFamily="2" charset="-122"/>
              <a:ea typeface="宋体" panose="02010600030101010101" pitchFamily="2" charset="-122"/>
            </a:endParaRPr>
          </a:p>
          <a:p>
            <a:pPr eaLnBrk="1" hangingPunct="1">
              <a:lnSpc>
                <a:spcPct val="80000"/>
              </a:lnSpc>
            </a:pPr>
            <a:r>
              <a:rPr lang="zh-CN" altLang="en-US" sz="2400" b="1" u="sng" dirty="0">
                <a:solidFill>
                  <a:srgbClr val="C00000"/>
                </a:solidFill>
                <a:latin typeface="宋体" panose="02010600030101010101" pitchFamily="2" charset="-122"/>
                <a:ea typeface="宋体" panose="02010600030101010101" pitchFamily="2" charset="-122"/>
              </a:rPr>
              <a:t>选课分预选、确定、补选三个阶段。</a:t>
            </a:r>
            <a:endParaRPr lang="en-US" altLang="zh-CN" sz="2400" b="1" u="sng" dirty="0">
              <a:solidFill>
                <a:srgbClr val="C00000"/>
              </a:solidFill>
              <a:latin typeface="宋体" panose="02010600030101010101" pitchFamily="2" charset="-122"/>
              <a:ea typeface="宋体" panose="02010600030101010101" pitchFamily="2" charset="-122"/>
            </a:endParaRPr>
          </a:p>
          <a:p>
            <a:pPr eaLnBrk="1" hangingPunct="1">
              <a:lnSpc>
                <a:spcPct val="80000"/>
              </a:lnSpc>
            </a:pPr>
            <a:r>
              <a:rPr lang="zh-CN" altLang="en-US" sz="2400" dirty="0">
                <a:solidFill>
                  <a:srgbClr val="C00000"/>
                </a:solidFill>
                <a:ea typeface="宋体" panose="02010600030101010101" pitchFamily="2" charset="-122"/>
              </a:rPr>
              <a:t>必须在选课系统选了的课，成绩和学分才被任可。</a:t>
            </a:r>
            <a:endParaRPr lang="en-US" altLang="zh-CN" sz="2400" dirty="0">
              <a:solidFill>
                <a:srgbClr val="C00000"/>
              </a:solidFill>
              <a:ea typeface="宋体" panose="02010600030101010101" pitchFamily="2" charset="-122"/>
            </a:endParaRPr>
          </a:p>
          <a:p>
            <a:pPr eaLnBrk="1" hangingPunct="1">
              <a:lnSpc>
                <a:spcPct val="80000"/>
              </a:lnSpc>
            </a:pPr>
            <a:r>
              <a:rPr lang="zh-CN" altLang="en-US" sz="2400" dirty="0">
                <a:solidFill>
                  <a:srgbClr val="C00000"/>
                </a:solidFill>
                <a:ea typeface="宋体" panose="02010600030101010101" pitchFamily="2" charset="-122"/>
              </a:rPr>
              <a:t>没选的课，能旁听，不能参加考试。</a:t>
            </a:r>
            <a:endParaRPr lang="en-US" altLang="zh-CN" sz="2400" dirty="0">
              <a:solidFill>
                <a:srgbClr val="C00000"/>
              </a:solidFill>
              <a:ea typeface="宋体" panose="02010600030101010101" pitchFamily="2" charset="-122"/>
            </a:endParaRPr>
          </a:p>
          <a:p>
            <a:pPr eaLnBrk="1" hangingPunct="1">
              <a:lnSpc>
                <a:spcPct val="80000"/>
              </a:lnSpc>
            </a:pPr>
            <a:r>
              <a:rPr lang="zh-CN" altLang="en-US" sz="2400" dirty="0">
                <a:solidFill>
                  <a:srgbClr val="C00000"/>
                </a:solidFill>
                <a:ea typeface="宋体" panose="02010600030101010101" pitchFamily="2" charset="-122"/>
              </a:rPr>
              <a:t>每学期末，需要对老师进行测评，才能进行预选课。</a:t>
            </a:r>
            <a:endParaRPr lang="en-US" altLang="zh-CN" sz="2400" dirty="0">
              <a:solidFill>
                <a:srgbClr val="C00000"/>
              </a:solidFill>
              <a:ea typeface="宋体" panose="02010600030101010101" pitchFamily="2" charset="-122"/>
            </a:endParaRPr>
          </a:p>
          <a:p>
            <a:pPr eaLnBrk="1" hangingPunct="1">
              <a:lnSpc>
                <a:spcPct val="80000"/>
              </a:lnSpc>
            </a:pPr>
            <a:r>
              <a:rPr lang="zh-CN" altLang="en-US" sz="2400" dirty="0">
                <a:solidFill>
                  <a:srgbClr val="C00000"/>
                </a:solidFill>
                <a:ea typeface="宋体" panose="02010600030101010101" pitchFamily="2" charset="-122"/>
              </a:rPr>
              <a:t>选课分“主选身份”及“非主选身份”。</a:t>
            </a:r>
            <a:r>
              <a:rPr lang="zh-CN" altLang="en-US" sz="2400" b="1" u="sng" dirty="0">
                <a:solidFill>
                  <a:srgbClr val="C00000"/>
                </a:solidFill>
                <a:ea typeface="宋体" panose="02010600030101010101" pitchFamily="2" charset="-122"/>
              </a:rPr>
              <a:t>按班级课表选课，才是主选身份。</a:t>
            </a:r>
            <a:r>
              <a:rPr lang="zh-CN" altLang="en-US" sz="2400" b="1" dirty="0">
                <a:solidFill>
                  <a:srgbClr val="C00000"/>
                </a:solidFill>
                <a:ea typeface="宋体" panose="02010600030101010101" pitchFamily="2" charset="-122"/>
              </a:rPr>
              <a:t>选别的专业别的班的课，即为非主选。</a:t>
            </a:r>
            <a:endParaRPr lang="en-US" altLang="zh-CN" sz="2400" dirty="0">
              <a:solidFill>
                <a:srgbClr val="C00000"/>
              </a:solidFill>
              <a:ea typeface="宋体" panose="02010600030101010101" pitchFamily="2" charset="-122"/>
            </a:endParaRPr>
          </a:p>
          <a:p>
            <a:pPr eaLnBrk="1" hangingPunct="1">
              <a:lnSpc>
                <a:spcPct val="80000"/>
              </a:lnSpc>
            </a:pPr>
            <a:r>
              <a:rPr lang="zh-CN" altLang="en-US" sz="2400" dirty="0">
                <a:solidFill>
                  <a:srgbClr val="C00000"/>
                </a:solidFill>
                <a:ea typeface="宋体" panose="02010600030101010101" pitchFamily="2" charset="-122"/>
              </a:rPr>
              <a:t>预选及确定阶段，分主选身份。补选阶段不分主选、非主选。</a:t>
            </a:r>
            <a:endParaRPr lang="en-US" altLang="zh-CN" sz="2400" dirty="0">
              <a:solidFill>
                <a:srgbClr val="C00000"/>
              </a:solidFill>
              <a:ea typeface="宋体" panose="02010600030101010101" pitchFamily="2" charset="-122"/>
            </a:endParaRPr>
          </a:p>
          <a:p>
            <a:pPr eaLnBrk="1" hangingPunct="1">
              <a:lnSpc>
                <a:spcPct val="80000"/>
              </a:lnSpc>
            </a:pPr>
            <a:r>
              <a:rPr lang="zh-CN" altLang="en-US" sz="2400" b="1" dirty="0">
                <a:solidFill>
                  <a:srgbClr val="C00000"/>
                </a:solidFill>
                <a:ea typeface="宋体" panose="02010600030101010101" pitchFamily="2" charset="-122"/>
              </a:rPr>
              <a:t>按规定时间选课，超过规定选课时间，误选或漏选，后果自行承担。</a:t>
            </a:r>
            <a:endParaRPr lang="en-US" altLang="zh-CN" sz="2400" dirty="0">
              <a:solidFill>
                <a:srgbClr val="C00000"/>
              </a:solidFill>
              <a:ea typeface="宋体" panose="02010600030101010101" pitchFamily="2" charset="-122"/>
            </a:endParaRPr>
          </a:p>
          <a:p>
            <a:pPr eaLnBrk="1" hangingPunct="1">
              <a:lnSpc>
                <a:spcPct val="80000"/>
              </a:lnSpc>
              <a:buNone/>
            </a:pPr>
            <a:endParaRPr lang="zh-CN" altLang="en-US" dirty="0">
              <a:solidFill>
                <a:srgbClr val="C00000"/>
              </a:solidFill>
              <a:ea typeface="宋体" panose="02010600030101010101" pitchFamily="2" charset="-122"/>
            </a:endParaRPr>
          </a:p>
          <a:p>
            <a:pPr eaLnBrk="1" hangingPunct="1">
              <a:lnSpc>
                <a:spcPct val="80000"/>
              </a:lnSpc>
              <a:buNone/>
            </a:pPr>
            <a:endParaRPr lang="zh-CN" altLang="en-US" sz="1800" b="1" dirty="0">
              <a:solidFill>
                <a:srgbClr val="FFFFFF"/>
              </a:solidFill>
              <a:ea typeface="隶书" panose="02010509060101010101" pitchFamily="49" charset="-122"/>
            </a:endParaRPr>
          </a:p>
          <a:p>
            <a:pPr eaLnBrk="1" hangingPunct="1">
              <a:lnSpc>
                <a:spcPct val="80000"/>
              </a:lnSpc>
            </a:pPr>
            <a:endParaRPr lang="en-US" altLang="zh-CN" b="1" dirty="0">
              <a:solidFill>
                <a:srgbClr val="FF3300"/>
              </a:solidFill>
              <a:ea typeface="隶书" panose="02010509060101010101" pitchFamily="49" charset="-122"/>
            </a:endParaRPr>
          </a:p>
        </p:txBody>
      </p:sp>
    </p:spTree>
  </p:cSld>
  <p:clrMapOvr>
    <a:masterClrMapping/>
  </p:clrMapOvr>
  <p:timing>
    <p:tnLst>
      <p:par>
        <p:cTn id="1" dur="indefinite" restart="never" nodeType="tmRoot"/>
      </p:par>
    </p:tnLst>
    <p:bldLst>
      <p:bldP spid="7577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3" hasCustomPrompt="1"/>
          </p:nvPr>
        </p:nvSpPr>
        <p:spPr>
          <a:xfrm>
            <a:off x="685800" y="571500"/>
            <a:ext cx="7772400" cy="5929313"/>
          </a:xfrm>
        </p:spPr>
        <p:txBody>
          <a:bodyPr vert="horz" lIns="91440" tIns="45720" rIns="91440" bIns="45720" rtlCol="0">
            <a:normAutofit fontScale="92500" lnSpcReduction="10000"/>
          </a:bodyPr>
          <a:lstStyle/>
          <a:p>
            <a:pPr marL="228600" marR="0" lvl="0" indent="-228600" algn="ctr" defTabSz="914400" rtl="0" eaLnBrk="1" fontAlgn="auto" latinLnBrk="0" hangingPunct="1">
              <a:lnSpc>
                <a:spcPct val="80000"/>
              </a:lnSpc>
              <a:spcBef>
                <a:spcPts val="1000"/>
              </a:spcBef>
              <a:spcAft>
                <a:spcPts val="0"/>
              </a:spcAft>
              <a:buClr>
                <a:schemeClr val="tx1"/>
              </a:buClr>
              <a:buSzTx/>
              <a:buFont typeface="Arial" panose="020B0604020202020204" pitchFamily="34" charset="0"/>
              <a:buNone/>
              <a:defRPr/>
            </a:pPr>
            <a:r>
              <a:rPr kumimoji="0" lang="zh-CN" altLang="en-US" sz="2400" b="0" i="0" u="none" strike="noStrike" kern="1200" cap="all" spc="0" normalizeH="0" baseline="0" noProof="0" dirty="0" smtClean="0">
                <a:ln>
                  <a:noFill/>
                </a:ln>
                <a:solidFill>
                  <a:srgbClr val="C00000"/>
                </a:solidFill>
                <a:effectLst/>
                <a:uLnTx/>
                <a:uFillTx/>
                <a:latin typeface="+mn-lt"/>
                <a:ea typeface="+mn-ea"/>
                <a:cs typeface="+mn-cs"/>
              </a:rPr>
              <a:t>学校选课须知</a:t>
            </a:r>
            <a:endParaRPr kumimoji="0" lang="zh-CN" altLang="en-US" sz="2400" b="0" i="0" u="none" strike="noStrike" kern="1200" cap="all" spc="0" normalizeH="0" baseline="0" noProof="0" dirty="0" smtClean="0">
              <a:ln>
                <a:noFill/>
              </a:ln>
              <a:solidFill>
                <a:srgbClr val="C00000"/>
              </a:solidFill>
              <a:effectLst/>
              <a:uLnTx/>
              <a:uFillTx/>
              <a:latin typeface="+mn-lt"/>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zh-CN" altLang="en-US" sz="1600" b="1" i="0" u="none" strike="noStrike" kern="1200" cap="all" spc="0" normalizeH="0" baseline="0" noProof="0" dirty="0" smtClean="0">
                <a:ln>
                  <a:noFill/>
                </a:ln>
                <a:solidFill>
                  <a:schemeClr val="tx1">
                    <a:lumMod val="95000"/>
                    <a:lumOff val="5000"/>
                  </a:schemeClr>
                </a:solidFill>
                <a:effectLst/>
                <a:uLnTx/>
                <a:uFillTx/>
                <a:latin typeface="+mn-lt"/>
                <a:ea typeface="隶书" panose="02010509060101010101" pitchFamily="49" charset="-122"/>
                <a:cs typeface="+mn-cs"/>
              </a:rPr>
              <a:t> </a:t>
            </a:r>
            <a:r>
              <a:rPr kumimoji="0" lang="en-US" altLang="zh-CN" sz="1600" b="1" i="0" u="none" strike="noStrike" kern="1200" cap="all" spc="0" normalizeH="0" baseline="0" noProof="0" dirty="0" smtClean="0">
                <a:ln>
                  <a:noFill/>
                </a:ln>
                <a:solidFill>
                  <a:schemeClr val="tx1">
                    <a:lumMod val="95000"/>
                    <a:lumOff val="5000"/>
                  </a:schemeClr>
                </a:solidFill>
                <a:effectLst/>
                <a:uLnTx/>
                <a:uFillTx/>
                <a:latin typeface="+mn-lt"/>
                <a:ea typeface="隶书" panose="02010509060101010101" pitchFamily="49" charset="-122"/>
                <a:cs typeface="+mn-cs"/>
              </a:rPr>
              <a:t>1</a:t>
            </a:r>
            <a:r>
              <a:rPr kumimoji="0" lang="zh-CN" altLang="en-US" sz="1600" b="1" i="0" u="none" strike="noStrike" kern="1200" cap="all" spc="0" normalizeH="0" baseline="0" noProof="0" dirty="0" smtClean="0">
                <a:ln>
                  <a:noFill/>
                </a:ln>
                <a:solidFill>
                  <a:schemeClr val="tx1">
                    <a:lumMod val="95000"/>
                    <a:lumOff val="5000"/>
                  </a:schemeClr>
                </a:solidFill>
                <a:effectLst/>
                <a:uLnTx/>
                <a:uFillTx/>
                <a:latin typeface="+mn-lt"/>
                <a:ea typeface="隶书" panose="02010509060101010101" pitchFamily="49" charset="-122"/>
                <a:cs typeface="+mn-cs"/>
              </a:rPr>
              <a:t>、</a:t>
            </a:r>
            <a:r>
              <a:rPr kumimoji="0" lang="zh-CN" altLang="en-US"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每学期的选课上限学分为</a:t>
            </a:r>
            <a:r>
              <a:rPr kumimoji="0" lang="en-US" altLang="zh-CN"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28</a:t>
            </a:r>
            <a:r>
              <a:rPr kumimoji="0" lang="zh-CN" altLang="en-US"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学分，文科类专业上一学期平均学分绩点</a:t>
            </a:r>
            <a:r>
              <a:rPr kumimoji="0" lang="en-US" altLang="zh-CN"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3.2</a:t>
            </a:r>
            <a:r>
              <a:rPr kumimoji="0" lang="zh-CN" altLang="en-US"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以上的学生在第二阶段选课学分上限提高至</a:t>
            </a:r>
            <a:r>
              <a:rPr kumimoji="0" lang="en-US" altLang="zh-CN"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32</a:t>
            </a:r>
            <a:r>
              <a:rPr kumimoji="0" lang="zh-CN" altLang="en-US"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分；</a:t>
            </a:r>
            <a:endParaRPr kumimoji="0" lang="zh-CN" altLang="en-US"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en-US" altLang="zh-CN"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2</a:t>
            </a:r>
            <a:r>
              <a:rPr kumimoji="0" lang="zh-CN" altLang="en-US"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、已批准修读双学位、双专业学生选课学分上限为</a:t>
            </a:r>
            <a:r>
              <a:rPr kumimoji="0" lang="en-US" altLang="zh-CN"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32.</a:t>
            </a:r>
            <a:endParaRPr kumimoji="0" lang="en-US" altLang="zh-CN" sz="2400" b="0" i="0" u="none" strike="noStrike" kern="1200" cap="all" spc="0" normalizeH="0" baseline="0" noProof="0" dirty="0" smtClean="0">
              <a:ln>
                <a:noFill/>
              </a:ln>
              <a:solidFill>
                <a:schemeClr val="tx1">
                  <a:lumMod val="95000"/>
                  <a:lumOff val="5000"/>
                </a:schemeClr>
              </a:solidFill>
              <a:effectLst/>
              <a:uLnTx/>
              <a:uFillTx/>
              <a:latin typeface="+mn-ea"/>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en-US" altLang="zh-CN"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3</a:t>
            </a:r>
            <a:r>
              <a:rPr kumimoji="0" lang="zh-CN" altLang="en-US"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、每位学生必须在每学期期末预选课阶段预选下学期课程，系统抽签将保护本班学生的选课权益，否则导致的开学初确认阶段无法选课或课程冲突等问题，学生自负后果。</a:t>
            </a:r>
            <a:endParaRPr kumimoji="0" lang="en-US" altLang="zh-CN"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endParaRPr>
          </a:p>
          <a:p>
            <a:pPr marL="228600" marR="0" lvl="0" indent="-228600" algn="l" defTabSz="914400" rtl="0" eaLnBrk="1" fontAlgn="auto" latinLnBrk="0" hangingPunct="1">
              <a:lnSpc>
                <a:spcPct val="80000"/>
              </a:lnSpc>
              <a:spcBef>
                <a:spcPts val="1000"/>
              </a:spcBef>
              <a:spcAft>
                <a:spcPts val="0"/>
              </a:spcAft>
              <a:buClr>
                <a:schemeClr val="tx1"/>
              </a:buClr>
              <a:buSzTx/>
              <a:buFont typeface="Arial" panose="020B0604020202020204" pitchFamily="34" charset="0"/>
              <a:buChar char="•"/>
              <a:defRPr/>
            </a:pPr>
            <a:r>
              <a:rPr kumimoji="0" lang="en-US" altLang="zh-CN"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4</a:t>
            </a:r>
            <a:r>
              <a:rPr kumimoji="0" lang="zh-CN" altLang="en-US" sz="2400" b="1" i="0" u="none" strike="noStrike" kern="1200" cap="all" spc="0" normalizeH="0" baseline="0" noProof="0" dirty="0" smtClean="0">
                <a:ln>
                  <a:noFill/>
                </a:ln>
                <a:solidFill>
                  <a:schemeClr val="tx1">
                    <a:lumMod val="95000"/>
                    <a:lumOff val="5000"/>
                  </a:schemeClr>
                </a:solidFill>
                <a:effectLst/>
                <a:uLnTx/>
                <a:uFillTx/>
                <a:latin typeface="+mn-ea"/>
                <a:ea typeface="+mn-ea"/>
                <a:cs typeface="+mn-cs"/>
              </a:rPr>
              <a:t>、港澳台学生、留学生可免修政治课（马克思、思想道德、近代史、毛泽东思想、形势与政策）和军训课，所缺学分用别的课程学分补足（课程性质不限）</a:t>
            </a:r>
            <a:r>
              <a:rPr kumimoji="0" lang="zh-CN" altLang="en-US" sz="2400" b="1" i="0" u="sng" strike="noStrike" kern="1200" cap="all" spc="0" normalizeH="0" baseline="0" noProof="0" dirty="0" smtClean="0">
                <a:ln>
                  <a:noFill/>
                </a:ln>
                <a:solidFill>
                  <a:srgbClr val="FF0000"/>
                </a:solidFill>
                <a:effectLst/>
                <a:uLnTx/>
                <a:uFillTx/>
                <a:latin typeface="+mn-ea"/>
                <a:ea typeface="+mn-ea"/>
                <a:cs typeface="+mn-cs"/>
              </a:rPr>
              <a:t>军训可免，学分不用补。</a:t>
            </a:r>
            <a:endParaRPr kumimoji="0" lang="zh-CN" altLang="en-US" sz="2400" b="0" i="0" u="sng" strike="noStrike" kern="1200" cap="all" spc="0" normalizeH="0" baseline="0" noProof="0" dirty="0" smtClean="0">
              <a:ln>
                <a:noFill/>
              </a:ln>
              <a:solidFill>
                <a:srgbClr val="FF0000"/>
              </a:solidFill>
              <a:effectLst/>
              <a:uLnTx/>
              <a:uFillTx/>
              <a:latin typeface="+mn-ea"/>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en-US" altLang="zh-CN" sz="2000" b="0" i="0" u="none" strike="noStrike" kern="1200" cap="all" spc="0" normalizeH="0" baseline="0" noProof="0" dirty="0" smtClean="0">
                <a:ln>
                  <a:noFill/>
                </a:ln>
                <a:solidFill>
                  <a:srgbClr val="C00000"/>
                </a:solidFill>
                <a:effectLst/>
                <a:uLnTx/>
                <a:uFillTx/>
                <a:latin typeface="+mn-lt"/>
                <a:ea typeface="+mn-ea"/>
                <a:cs typeface="+mn-cs"/>
              </a:rPr>
              <a:t>5</a:t>
            </a:r>
            <a:r>
              <a:rPr kumimoji="0" lang="zh-CN" altLang="en-US" sz="2000" b="0" i="0" u="none" strike="noStrike" kern="1200" cap="all" spc="0" normalizeH="0" baseline="0" noProof="0" dirty="0" smtClean="0">
                <a:ln>
                  <a:noFill/>
                </a:ln>
                <a:solidFill>
                  <a:srgbClr val="C00000"/>
                </a:solidFill>
                <a:effectLst/>
                <a:uLnTx/>
                <a:uFillTx/>
                <a:latin typeface="+mn-lt"/>
                <a:ea typeface="+mn-ea"/>
                <a:cs typeface="+mn-cs"/>
              </a:rPr>
              <a:t>、</a:t>
            </a:r>
            <a:r>
              <a:rPr kumimoji="0" lang="zh-CN" altLang="en-US" sz="2400" b="0" i="0" u="none" strike="noStrike" kern="1200" cap="all" spc="0" normalizeH="0" baseline="0" noProof="0" dirty="0" smtClean="0">
                <a:ln>
                  <a:noFill/>
                </a:ln>
                <a:solidFill>
                  <a:srgbClr val="C00000"/>
                </a:solidFill>
                <a:effectLst/>
                <a:uLnTx/>
                <a:uFillTx/>
                <a:latin typeface="+mn-lt"/>
                <a:ea typeface="+mn-ea"/>
                <a:cs typeface="+mn-cs"/>
              </a:rPr>
              <a:t>同名课程不能重复选课。</a:t>
            </a:r>
            <a:endParaRPr kumimoji="0" lang="en-US" altLang="zh-CN" sz="2400" b="0" i="0" u="none" strike="noStrike" kern="1200" cap="all" spc="0" normalizeH="0" baseline="0" noProof="0" dirty="0" smtClean="0">
              <a:ln>
                <a:noFill/>
              </a:ln>
              <a:solidFill>
                <a:srgbClr val="C0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en-US" altLang="zh-CN" sz="2400" b="0" i="0" u="none" strike="noStrike" kern="1200" cap="all" spc="0" normalizeH="0" baseline="0" noProof="0" dirty="0" smtClean="0">
                <a:ln>
                  <a:noFill/>
                </a:ln>
                <a:solidFill>
                  <a:srgbClr val="C00000"/>
                </a:solidFill>
                <a:effectLst/>
                <a:uLnTx/>
                <a:uFillTx/>
                <a:latin typeface="+mn-lt"/>
                <a:ea typeface="+mn-ea"/>
                <a:cs typeface="+mn-cs"/>
              </a:rPr>
              <a:t>6</a:t>
            </a:r>
            <a:r>
              <a:rPr kumimoji="0" lang="zh-CN" altLang="en-US" sz="2400" b="0" i="0" u="none" strike="noStrike" kern="1200" cap="all" spc="0" normalizeH="0" baseline="0" noProof="0" dirty="0" smtClean="0">
                <a:ln>
                  <a:noFill/>
                </a:ln>
                <a:solidFill>
                  <a:srgbClr val="C00000"/>
                </a:solidFill>
                <a:effectLst/>
                <a:uLnTx/>
                <a:uFillTx/>
                <a:latin typeface="+mn-lt"/>
                <a:ea typeface="+mn-ea"/>
                <a:cs typeface="+mn-cs"/>
              </a:rPr>
              <a:t>、选</a:t>
            </a:r>
            <a:r>
              <a:rPr kumimoji="0" lang="en-US" altLang="zh-CN" sz="2400" b="0" i="0" u="none" strike="noStrike" kern="1200" cap="all" spc="0" normalizeH="0" baseline="0" noProof="0" dirty="0" smtClean="0">
                <a:ln>
                  <a:noFill/>
                </a:ln>
                <a:solidFill>
                  <a:srgbClr val="C00000"/>
                </a:solidFill>
                <a:effectLst/>
                <a:uLnTx/>
                <a:uFillTx/>
                <a:latin typeface="+mn-lt"/>
                <a:ea typeface="+mn-ea"/>
                <a:cs typeface="+mn-cs"/>
              </a:rPr>
              <a:t>MOOC</a:t>
            </a:r>
            <a:r>
              <a:rPr kumimoji="0" lang="zh-CN" altLang="en-US" sz="2400" b="0" i="0" u="none" strike="noStrike" kern="1200" cap="all" spc="0" normalizeH="0" baseline="0" noProof="0" dirty="0" smtClean="0">
                <a:ln>
                  <a:noFill/>
                </a:ln>
                <a:solidFill>
                  <a:srgbClr val="C00000"/>
                </a:solidFill>
                <a:effectLst/>
                <a:uLnTx/>
                <a:uFillTx/>
                <a:latin typeface="+mn-lt"/>
                <a:ea typeface="+mn-ea"/>
                <a:cs typeface="+mn-cs"/>
              </a:rPr>
              <a:t>课程，不占选课上限学分，但每学期能选的门数有限制。</a:t>
            </a:r>
            <a:endParaRPr kumimoji="0" lang="en-US" altLang="zh-CN" sz="2400" b="0" i="0" u="none" strike="noStrike" kern="1200" cap="all" spc="0" normalizeH="0" baseline="0" noProof="0" dirty="0" smtClean="0">
              <a:ln>
                <a:noFill/>
              </a:ln>
              <a:solidFill>
                <a:srgbClr val="C0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en-US" altLang="zh-CN" sz="2400" b="0" i="0" u="none" strike="noStrike" kern="1200" cap="all" spc="0" normalizeH="0" baseline="0" noProof="0" dirty="0" smtClean="0">
                <a:ln>
                  <a:noFill/>
                </a:ln>
                <a:solidFill>
                  <a:srgbClr val="C00000"/>
                </a:solidFill>
                <a:effectLst/>
                <a:uLnTx/>
                <a:uFillTx/>
                <a:latin typeface="+mn-lt"/>
                <a:ea typeface="+mn-ea"/>
                <a:cs typeface="+mn-cs"/>
              </a:rPr>
              <a:t>7</a:t>
            </a:r>
            <a:r>
              <a:rPr kumimoji="0" lang="zh-CN" altLang="en-US" sz="2400" b="0" i="0" u="none" strike="noStrike" kern="1200" cap="all" spc="0" normalizeH="0" baseline="0" noProof="0" dirty="0" smtClean="0">
                <a:ln>
                  <a:noFill/>
                </a:ln>
                <a:solidFill>
                  <a:srgbClr val="C00000"/>
                </a:solidFill>
                <a:effectLst/>
                <a:uLnTx/>
                <a:uFillTx/>
                <a:latin typeface="+mn-lt"/>
                <a:ea typeface="+mn-ea"/>
                <a:cs typeface="+mn-cs"/>
              </a:rPr>
              <a:t>、选本学院老师开的短课，可以转换为专业选修学分，但每学期最多只能选</a:t>
            </a:r>
            <a:r>
              <a:rPr kumimoji="0" lang="en-US" altLang="zh-CN" sz="2400" b="0" i="0" u="none" strike="noStrike" kern="1200" cap="all" spc="0" normalizeH="0" baseline="0" noProof="0" dirty="0" smtClean="0">
                <a:ln>
                  <a:noFill/>
                </a:ln>
                <a:solidFill>
                  <a:srgbClr val="C00000"/>
                </a:solidFill>
                <a:effectLst/>
                <a:uLnTx/>
                <a:uFillTx/>
                <a:latin typeface="+mn-lt"/>
                <a:ea typeface="+mn-ea"/>
                <a:cs typeface="+mn-cs"/>
              </a:rPr>
              <a:t>2</a:t>
            </a:r>
            <a:r>
              <a:rPr kumimoji="0" lang="zh-CN" altLang="en-US" sz="2400" b="0" i="0" u="none" strike="noStrike" kern="1200" cap="all" spc="0" normalizeH="0" baseline="0" noProof="0" dirty="0" smtClean="0">
                <a:ln>
                  <a:noFill/>
                </a:ln>
                <a:solidFill>
                  <a:srgbClr val="C00000"/>
                </a:solidFill>
                <a:effectLst/>
                <a:uLnTx/>
                <a:uFillTx/>
                <a:latin typeface="+mn-lt"/>
                <a:ea typeface="+mn-ea"/>
                <a:cs typeface="+mn-cs"/>
              </a:rPr>
              <a:t>个学分。</a:t>
            </a:r>
            <a:endParaRPr kumimoji="0" lang="en-US" altLang="zh-CN" sz="2400" b="0" i="0" u="none" strike="noStrike" kern="1200" cap="all" spc="0" normalizeH="0" baseline="0" noProof="0" dirty="0" smtClean="0">
              <a:ln>
                <a:noFill/>
              </a:ln>
              <a:solidFill>
                <a:srgbClr val="C0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endParaRPr kumimoji="0" lang="zh-CN" altLang="en-US" sz="2400" b="0" i="0" u="none" strike="noStrike" kern="1200" cap="all" spc="0" normalizeH="0" baseline="0" noProof="0" dirty="0">
              <a:ln>
                <a:noFill/>
              </a:ln>
              <a:solidFill>
                <a:srgbClr val="C00000"/>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3" hasCustomPrompt="1"/>
          </p:nvPr>
        </p:nvSpPr>
        <p:spPr>
          <a:xfrm>
            <a:off x="685800" y="785813"/>
            <a:ext cx="7772400" cy="5357813"/>
          </a:xfrm>
        </p:spPr>
        <p:txBody>
          <a:bodyPr vert="horz" lIns="91440" tIns="45720" rIns="91440" bIns="45720" rtlCol="0">
            <a:normAutofit/>
          </a:bodyPr>
          <a:lstStyle/>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en-US" altLang="zh-CN" sz="2000" b="0" i="0" u="none" strike="noStrike" kern="1200" cap="all" spc="0" normalizeH="0" baseline="0" noProof="0" dirty="0" smtClean="0">
                <a:ln>
                  <a:noFill/>
                </a:ln>
                <a:solidFill>
                  <a:schemeClr val="tx1"/>
                </a:solidFill>
                <a:effectLst/>
                <a:uLnTx/>
                <a:uFillTx/>
                <a:latin typeface="+mn-lt"/>
                <a:ea typeface="+mn-ea"/>
                <a:cs typeface="+mn-cs"/>
              </a:rPr>
              <a:t>8</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a:t>
            </a:r>
            <a:r>
              <a:rPr kumimoji="0" lang="zh-CN" altLang="en-US" sz="2000" b="0" i="0" u="none" strike="noStrike" kern="1200" cap="all" spc="0" normalizeH="0" baseline="0" noProof="0" dirty="0" smtClean="0">
                <a:ln>
                  <a:noFill/>
                </a:ln>
                <a:solidFill>
                  <a:srgbClr val="FF0000"/>
                </a:solidFill>
                <a:effectLst/>
                <a:uLnTx/>
                <a:uFillTx/>
                <a:latin typeface="+mn-lt"/>
                <a:ea typeface="+mn-ea"/>
                <a:cs typeface="+mn-cs"/>
              </a:rPr>
              <a:t>免听：学校有免听及免修制度。</a:t>
            </a:r>
            <a:endParaRPr kumimoji="0" lang="en-US" altLang="zh-CN" sz="2000" b="0" i="0" u="none" strike="noStrike" kern="1200" cap="all" spc="0" normalizeH="0" baseline="0" noProof="0" dirty="0" smtClean="0">
              <a:ln>
                <a:noFill/>
              </a:ln>
              <a:solidFill>
                <a:srgbClr val="FF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新生第一学期不能申请免听。</a:t>
            </a:r>
            <a:endParaRPr kumimoji="0" lang="en-US" altLang="zh-CN"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每学期可以申请免听一门课程。</a:t>
            </a:r>
            <a:endParaRPr kumimoji="0" lang="en-US" altLang="zh-CN"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在规定时间内，学生在选课系统点“免听申请”，表格打印出来，给申请免听课程的任课老师签字，交给学院各系教务老师。（按任课老师所在系交给相应系的教务老师）</a:t>
            </a:r>
            <a:endParaRPr kumimoji="0" lang="en-US" altLang="zh-CN"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学校规定，</a:t>
            </a:r>
            <a:r>
              <a:rPr kumimoji="0" lang="zh-CN" altLang="en-US" sz="2000" b="0" i="0" u="none" strike="noStrike" kern="1200" cap="all" spc="0" normalizeH="0" baseline="0" noProof="0" dirty="0" smtClean="0">
                <a:ln>
                  <a:noFill/>
                </a:ln>
                <a:solidFill>
                  <a:srgbClr val="FF0000"/>
                </a:solidFill>
                <a:effectLst/>
                <a:uLnTx/>
                <a:uFillTx/>
                <a:latin typeface="+mn-lt"/>
                <a:ea typeface="+mn-ea"/>
                <a:cs typeface="+mn-cs"/>
              </a:rPr>
              <a:t>每门课每个班的免听人数，为选课人数的</a:t>
            </a:r>
            <a:r>
              <a:rPr kumimoji="0" lang="en-US" altLang="zh-CN" sz="2000" b="0" i="0" u="none" strike="noStrike" kern="1200" cap="all" spc="0" normalizeH="0" baseline="0" noProof="0" dirty="0" smtClean="0">
                <a:ln>
                  <a:noFill/>
                </a:ln>
                <a:solidFill>
                  <a:srgbClr val="FF0000"/>
                </a:solidFill>
                <a:effectLst/>
                <a:uLnTx/>
                <a:uFillTx/>
                <a:latin typeface="+mn-lt"/>
                <a:ea typeface="+mn-ea"/>
                <a:cs typeface="+mn-cs"/>
              </a:rPr>
              <a:t>5%</a:t>
            </a:r>
            <a:r>
              <a:rPr kumimoji="0" lang="zh-CN" altLang="en-US" sz="2000" b="0" i="0" u="none" strike="noStrike" kern="1200" cap="all" spc="0" normalizeH="0" baseline="0" noProof="0" dirty="0" smtClean="0">
                <a:ln>
                  <a:noFill/>
                </a:ln>
                <a:solidFill>
                  <a:srgbClr val="FF0000"/>
                </a:solidFill>
                <a:effectLst/>
                <a:uLnTx/>
                <a:uFillTx/>
                <a:latin typeface="+mn-lt"/>
                <a:ea typeface="+mn-ea"/>
                <a:cs typeface="+mn-cs"/>
              </a:rPr>
              <a:t>。</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例如，</a:t>
            </a:r>
            <a:r>
              <a:rPr kumimoji="0" lang="en-US" altLang="zh-CN" sz="2000" b="0" i="0" u="none" strike="noStrike" kern="1200" cap="all" spc="0" normalizeH="0" baseline="0" noProof="0" dirty="0" smtClean="0">
                <a:ln>
                  <a:noFill/>
                </a:ln>
                <a:solidFill>
                  <a:schemeClr val="tx1"/>
                </a:solidFill>
                <a:effectLst/>
                <a:uLnTx/>
                <a:uFillTx/>
                <a:latin typeface="+mn-lt"/>
                <a:ea typeface="+mn-ea"/>
                <a:cs typeface="+mn-cs"/>
              </a:rPr>
              <a:t>《</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管理学原理</a:t>
            </a:r>
            <a:r>
              <a:rPr kumimoji="0" lang="en-US" altLang="zh-CN" sz="2000" b="0" i="0" u="none" strike="noStrike" kern="1200" cap="all" spc="0" normalizeH="0" baseline="0" noProof="0" dirty="0" smtClean="0">
                <a:ln>
                  <a:noFill/>
                </a:ln>
                <a:solidFill>
                  <a:schemeClr val="tx1"/>
                </a:solidFill>
                <a:effectLst/>
                <a:uLnTx/>
                <a:uFillTx/>
                <a:latin typeface="+mn-lt"/>
                <a:ea typeface="+mn-ea"/>
                <a:cs typeface="+mn-cs"/>
              </a:rPr>
              <a:t>》</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（主选班：行政管理</a:t>
            </a:r>
            <a:r>
              <a:rPr kumimoji="0" lang="en-US" altLang="zh-CN" sz="2000" b="0" i="0" u="none" strike="noStrike" kern="1200" cap="all" spc="0" normalizeH="0" baseline="0" noProof="0" dirty="0" smtClean="0">
                <a:ln>
                  <a:noFill/>
                </a:ln>
                <a:solidFill>
                  <a:schemeClr val="tx1"/>
                </a:solidFill>
                <a:effectLst/>
                <a:uLnTx/>
                <a:uFillTx/>
                <a:latin typeface="+mn-lt"/>
                <a:ea typeface="+mn-ea"/>
                <a:cs typeface="+mn-cs"/>
              </a:rPr>
              <a:t>01</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班）选课人数为</a:t>
            </a:r>
            <a:r>
              <a:rPr kumimoji="0" lang="en-US" altLang="zh-CN" sz="2000" b="0" i="0" u="none" strike="noStrike" kern="1200" cap="all" spc="0" normalizeH="0" baseline="0" noProof="0" dirty="0" smtClean="0">
                <a:ln>
                  <a:noFill/>
                </a:ln>
                <a:solidFill>
                  <a:schemeClr val="tx1"/>
                </a:solidFill>
                <a:effectLst/>
                <a:uLnTx/>
                <a:uFillTx/>
                <a:latin typeface="+mn-lt"/>
                <a:ea typeface="+mn-ea"/>
                <a:cs typeface="+mn-cs"/>
              </a:rPr>
              <a:t>70</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人，那么，能够通过免听的学生人数最多为</a:t>
            </a:r>
            <a:r>
              <a:rPr kumimoji="0" lang="en-US" altLang="zh-CN" sz="2000" b="0" i="0" u="none" strike="noStrike" kern="1200" cap="all" spc="0" normalizeH="0" baseline="0" noProof="0" dirty="0" smtClean="0">
                <a:ln>
                  <a:noFill/>
                </a:ln>
                <a:solidFill>
                  <a:schemeClr val="tx1"/>
                </a:solidFill>
                <a:effectLst/>
                <a:uLnTx/>
                <a:uFillTx/>
                <a:latin typeface="+mn-lt"/>
                <a:ea typeface="+mn-ea"/>
                <a:cs typeface="+mn-cs"/>
              </a:rPr>
              <a:t>4</a:t>
            </a: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人。</a:t>
            </a:r>
            <a:endParaRPr kumimoji="0" lang="en-US" altLang="zh-CN"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学生注意在选课系统留意免听结果，同时留意学院发的公文通，个别材料有误的学生将在公文通通知，规定时间予以改正，逾期将被审核为“免听不通过”。</a:t>
            </a: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3" hasCustomPrompt="1"/>
          </p:nvPr>
        </p:nvSpPr>
        <p:spPr>
          <a:xfrm>
            <a:off x="500063" y="357188"/>
            <a:ext cx="8215313" cy="6000750"/>
          </a:xfrm>
        </p:spPr>
        <p:txBody>
          <a:bodyPr vert="horz" lIns="91440" tIns="45720" rIns="91440" bIns="45720" rtlCol="0">
            <a:normAutofit fontScale="92500" lnSpcReduction="10000"/>
          </a:bodyPr>
          <a:lstStyle/>
          <a:p>
            <a:pPr marL="228600" marR="0" lvl="0" indent="-228600" algn="ctr"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r>
              <a:rPr kumimoji="0" lang="zh-CN" altLang="en-US" sz="2600" b="1" i="0" u="none" strike="noStrike" kern="1200" cap="all" spc="0" normalizeH="0" baseline="0" noProof="0" dirty="0" smtClean="0">
                <a:ln>
                  <a:noFill/>
                </a:ln>
                <a:solidFill>
                  <a:srgbClr val="FF0000"/>
                </a:solidFill>
                <a:effectLst/>
                <a:uLnTx/>
                <a:uFillTx/>
                <a:latin typeface="+mn-lt"/>
                <a:ea typeface="+mn-ea"/>
                <a:cs typeface="+mn-cs"/>
              </a:rPr>
              <a:t>管 理 学 院 选 课 须 知</a:t>
            </a:r>
            <a:endParaRPr kumimoji="0" lang="zh-CN" altLang="en-US" sz="2600" b="0" i="0" u="none" strike="noStrike" kern="1200" cap="all" spc="0" normalizeH="0" baseline="0" noProof="0" dirty="0" smtClean="0">
              <a:ln>
                <a:noFill/>
              </a:ln>
              <a:solidFill>
                <a:srgbClr val="FF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预选课阶段所有学生必须选课，原则上学生应按照班级课程表选课，学院将根据预选课结果确定是否增加学位或增开班级；</a:t>
            </a: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预选课阶段选课次序：先选修必修课（含综合必修课和专业必修课），其次选修自己感兴趣的专业选修课和其他课程；</a:t>
            </a: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sng" strike="noStrike" kern="1200" cap="all" spc="0" normalizeH="0" baseline="0" noProof="0" dirty="0" smtClean="0">
                <a:ln>
                  <a:noFill/>
                </a:ln>
                <a:solidFill>
                  <a:srgbClr val="FF0000"/>
                </a:solidFill>
                <a:effectLst/>
                <a:uLnTx/>
                <a:uFillTx/>
                <a:latin typeface="+mn-lt"/>
                <a:ea typeface="+mn-ea"/>
                <a:cs typeface="+mn-cs"/>
              </a:rPr>
              <a:t>同一门课程开设多个班级，若限选总学位数未选满，学院将不增开学位；</a:t>
            </a:r>
            <a:endParaRPr kumimoji="0" lang="zh-CN" altLang="en-US" sz="2000" b="0" i="0" u="sng" strike="noStrike" kern="1200" cap="all" spc="0" normalizeH="0" baseline="0" noProof="0" dirty="0" smtClean="0">
              <a:ln>
                <a:noFill/>
              </a:ln>
              <a:solidFill>
                <a:srgbClr val="FF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rgbClr val="FF0000"/>
                </a:solidFill>
                <a:effectLst/>
                <a:uLnTx/>
                <a:uFillTx/>
                <a:latin typeface="+mn-lt"/>
                <a:ea typeface="+mn-ea"/>
                <a:cs typeface="+mn-cs"/>
              </a:rPr>
              <a:t>确认选课阶段结束后，学院不受理退课、增开学位和免听申请；</a:t>
            </a:r>
            <a:endParaRPr kumimoji="0" lang="zh-CN" altLang="en-US" sz="2000" b="0" i="0" u="none" strike="noStrike" kern="1200" cap="all" spc="0" normalizeH="0" baseline="0" noProof="0" dirty="0" smtClean="0">
              <a:ln>
                <a:noFill/>
              </a:ln>
              <a:solidFill>
                <a:srgbClr val="FF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有剩余学位的课程，教务部会于补选阶段将所有剩余学位开放，补选阶段选课采取先到先得的原则，学生没有身份限制；</a:t>
            </a: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chemeClr val="tx1"/>
                </a:solidFill>
                <a:effectLst/>
                <a:uLnTx/>
                <a:uFillTx/>
                <a:latin typeface="+mn-lt"/>
                <a:ea typeface="+mn-ea"/>
                <a:cs typeface="+mn-cs"/>
              </a:rPr>
              <a:t>选课结束后，因学生个人原因导致选课误选或漏选，责任自负。</a:t>
            </a:r>
            <a:endParaRPr kumimoji="0" lang="en-US" altLang="zh-CN"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1" i="0" u="none" strike="noStrike" kern="1200" cap="all" spc="0" normalizeH="0" baseline="0" noProof="0" dirty="0" smtClean="0">
                <a:ln>
                  <a:noFill/>
                </a:ln>
                <a:solidFill>
                  <a:srgbClr val="C00000"/>
                </a:solidFill>
                <a:effectLst/>
                <a:uLnTx/>
                <a:uFillTx/>
                <a:latin typeface="+mn-lt"/>
                <a:ea typeface="+mn-ea"/>
                <a:cs typeface="+mn-cs"/>
              </a:rPr>
              <a:t>凡符合下列情况之一者，学院将不受理增开学位或免听申请：</a:t>
            </a:r>
            <a:endParaRPr kumimoji="0" lang="zh-CN" altLang="en-US" sz="2000" b="0" i="0" u="none" strike="noStrike" kern="1200" cap="all" spc="0" normalizeH="0" baseline="0" noProof="0" dirty="0" smtClean="0">
              <a:ln>
                <a:noFill/>
              </a:ln>
              <a:solidFill>
                <a:srgbClr val="C0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rgbClr val="C00000"/>
                </a:solidFill>
                <a:effectLst/>
                <a:uLnTx/>
                <a:uFillTx/>
                <a:latin typeface="+mn-lt"/>
                <a:ea typeface="+mn-ea"/>
                <a:cs typeface="+mn-cs"/>
              </a:rPr>
              <a:t>预选课阶段未选课者；</a:t>
            </a:r>
            <a:endParaRPr kumimoji="0" lang="zh-CN" altLang="en-US" sz="2000" b="0" i="0" u="none" strike="noStrike" kern="1200" cap="all" spc="0" normalizeH="0" baseline="0" noProof="0" dirty="0" smtClean="0">
              <a:ln>
                <a:noFill/>
              </a:ln>
              <a:solidFill>
                <a:srgbClr val="C0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r>
              <a:rPr kumimoji="0" lang="zh-CN" altLang="en-US" sz="2000" b="0" i="0" u="none" strike="noStrike" kern="1200" cap="all" spc="0" normalizeH="0" baseline="0" noProof="0" dirty="0" smtClean="0">
                <a:ln>
                  <a:noFill/>
                </a:ln>
                <a:solidFill>
                  <a:srgbClr val="C00000"/>
                </a:solidFill>
                <a:effectLst/>
                <a:uLnTx/>
                <a:uFillTx/>
                <a:latin typeface="+mn-lt"/>
                <a:ea typeface="+mn-ea"/>
                <a:cs typeface="+mn-cs"/>
              </a:rPr>
              <a:t>预选课阶段未按照班级课程表选课，导致选课系统抽签未中或确认阶段选不上课或课程冲突者。</a:t>
            </a:r>
            <a:endParaRPr kumimoji="0" lang="zh-CN" altLang="en-US" sz="2000" b="0" i="0" u="none" strike="noStrike" kern="1200" cap="all" spc="0" normalizeH="0" baseline="0" noProof="0" dirty="0" smtClean="0">
              <a:ln>
                <a:noFill/>
              </a:ln>
              <a:solidFill>
                <a:srgbClr val="C00000"/>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None/>
              <a:defRPr/>
            </a:pPr>
            <a:endParaRPr kumimoji="0" lang="zh-CN" altLang="en-US" sz="2000" b="0" i="0" u="none" strike="noStrike" kern="1200" cap="all"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20000"/>
              </a:lnSpc>
              <a:spcBef>
                <a:spcPts val="1000"/>
              </a:spcBef>
              <a:spcAft>
                <a:spcPct val="0"/>
              </a:spcAft>
              <a:buClr>
                <a:schemeClr val="tx1"/>
              </a:buClr>
              <a:buSzTx/>
              <a:buFont typeface="Arial" panose="020B0604020202020204" pitchFamily="34" charset="0"/>
              <a:buChar char="•"/>
              <a:defRPr/>
            </a:pPr>
            <a:endParaRPr kumimoji="0" lang="zh-CN" altLang="en-US" sz="2000" b="0" i="0" u="none" strike="noStrike" kern="1200" cap="all"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水滴">
  <a:themeElements>
    <a:clrScheme name="水滴">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水滴">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水滴">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水滴</Template>
  <TotalTime>0</TotalTime>
  <Words>4873</Words>
  <Application>WPS 演示</Application>
  <PresentationFormat>全屏显示(4:3)</PresentationFormat>
  <Paragraphs>230</Paragraphs>
  <Slides>21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21</vt:i4>
      </vt:variant>
    </vt:vector>
  </HeadingPairs>
  <TitlesOfParts>
    <vt:vector size="33" baseType="lpstr">
      <vt:lpstr>Arial</vt:lpstr>
      <vt:lpstr>宋体</vt:lpstr>
      <vt:lpstr>Wingdings</vt:lpstr>
      <vt:lpstr>Tw Cen MT</vt:lpstr>
      <vt:lpstr>Calibri</vt:lpstr>
      <vt:lpstr>微软雅黑</vt:lpstr>
      <vt:lpstr>隶书</vt:lpstr>
      <vt:lpstr>华文新魏</vt:lpstr>
      <vt:lpstr>+mn-ea</vt:lpstr>
      <vt:lpstr>Arial Unicode MS</vt:lpstr>
      <vt:lpstr>Segoe Print</vt:lpstr>
      <vt:lpstr>水滴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Lenovo (Beijing)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Cathy Song</dc:creator>
  <cp:lastModifiedBy>Administrator</cp:lastModifiedBy>
  <cp:revision>127</cp:revision>
  <dcterms:created xsi:type="dcterms:W3CDTF">2013-09-05T06:19:57Z</dcterms:created>
  <dcterms:modified xsi:type="dcterms:W3CDTF">2017-09-12T03:08:00Z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2052-10.1.0.6747</vt:lpwstr>
  </property>
</Properties>
</file>